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4"/>
  </p:notesMasterIdLst>
  <p:sldIdLst>
    <p:sldId id="258" r:id="rId3"/>
    <p:sldId id="267" r:id="rId4"/>
    <p:sldId id="266" r:id="rId5"/>
    <p:sldId id="269" r:id="rId6"/>
    <p:sldId id="270" r:id="rId7"/>
    <p:sldId id="273" r:id="rId8"/>
    <p:sldId id="288" r:id="rId9"/>
    <p:sldId id="263" r:id="rId10"/>
    <p:sldId id="283" r:id="rId11"/>
    <p:sldId id="284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  <a:srgbClr val="999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9661-3DD7-4885-AD09-F0070E8F9FB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7167-32B1-4751-8749-0F4259799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944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36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1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002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4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9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58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 sz="21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9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87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72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12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342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49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82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91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62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41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06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06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27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 sz="21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6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7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8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3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9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8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10/11/2021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714882" y="22762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12257" y="92974"/>
            <a:ext cx="74732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52264" y="22860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08863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kumimoji="0" lang="vi-VN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hu Van An" panose="02020603050405020304" pitchFamily="18" charset="0"/>
              <a:ea typeface="+mj-ea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5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714882" y="22762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12257" y="92974"/>
            <a:ext cx="74732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52264" y="22860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08863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kumimoji="0" lang="vi-VN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hu Van An" panose="02020603050405020304" pitchFamily="18" charset="0"/>
              <a:ea typeface="+mj-ea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2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21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0.png"/><Relationship Id="rId11" Type="http://schemas.openxmlformats.org/officeDocument/2006/relationships/image" Target="../media/image23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8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4.png"/><Relationship Id="rId4" Type="http://schemas.openxmlformats.org/officeDocument/2006/relationships/image" Target="../media/image3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12046" y="1869721"/>
            <a:ext cx="1145464" cy="41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en-US" sz="24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0" y="2318397"/>
            <a:ext cx="9144000" cy="7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9" tIns="22850" rIns="45699" bIns="22850" rtlCol="0">
            <a:spAutoFit/>
          </a:bodyPr>
          <a:lstStyle/>
          <a:p>
            <a:pPr algn="ctr" defTabSz="1088639">
              <a:lnSpc>
                <a:spcPct val="150000"/>
              </a:lnSpc>
            </a:pPr>
            <a:r>
              <a:rPr lang="en-US" sz="3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3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 TỔ HỢP  XÁC SUẤT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88718" y="941887"/>
            <a:ext cx="906946" cy="914227"/>
            <a:chOff x="12784885" y="1066801"/>
            <a:chExt cx="1814128" cy="1828692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110"/>
            </a:xfrm>
            <a:prstGeom prst="rect">
              <a:avLst/>
            </a:prstGeom>
            <a:noFill/>
          </p:spPr>
          <p:txBody>
            <a:bodyPr wrap="square" lIns="45699" tIns="22850" rIns="45699" bIns="22850" rtlCol="0">
              <a:spAutoFit/>
            </a:bodyPr>
            <a:lstStyle/>
            <a:p>
              <a:pPr algn="ctr" defTabSz="1088639"/>
              <a:r>
                <a:rPr lang="en-US" sz="2150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7"/>
              <a:ext cx="1184882" cy="1338706"/>
            </a:xfrm>
            <a:prstGeom prst="rect">
              <a:avLst/>
            </a:prstGeom>
            <a:noFill/>
          </p:spPr>
          <p:txBody>
            <a:bodyPr wrap="none" lIns="45699" tIns="22850" rIns="45699" bIns="22850" rtlCol="0">
              <a:spAutoFit/>
            </a:bodyPr>
            <a:lstStyle/>
            <a:p>
              <a:pPr defTabSz="1088639"/>
              <a:r>
                <a:rPr lang="en-US" sz="404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90563" y="983120"/>
            <a:ext cx="111904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2164824" y="4822247"/>
            <a:ext cx="8544227" cy="499761"/>
            <a:chOff x="7483861" y="7543801"/>
            <a:chExt cx="17012919" cy="999652"/>
          </a:xfrm>
        </p:grpSpPr>
        <p:sp>
          <p:nvSpPr>
            <p:cNvPr id="44" name="TextBox 43"/>
            <p:cNvSpPr txBox="1"/>
            <p:nvPr/>
          </p:nvSpPr>
          <p:spPr>
            <a:xfrm>
              <a:off x="8993188" y="7620003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QUY TẮC NHÂN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949167"/>
              <a:chOff x="7483860" y="7543801"/>
              <a:chExt cx="1251657" cy="94916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846495"/>
                <a:chOff x="7493378" y="7646473"/>
                <a:chExt cx="1242139" cy="84649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80883" y="7646473"/>
                  <a:ext cx="897543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2172492" y="4133395"/>
            <a:ext cx="7424569" cy="499763"/>
            <a:chOff x="7459670" y="7543799"/>
            <a:chExt cx="14851071" cy="999657"/>
          </a:xfrm>
        </p:grpSpPr>
        <p:sp>
          <p:nvSpPr>
            <p:cNvPr id="28" name="TextBox 27"/>
            <p:cNvSpPr txBox="1"/>
            <p:nvPr/>
          </p:nvSpPr>
          <p:spPr>
            <a:xfrm>
              <a:off x="8993186" y="7620005"/>
              <a:ext cx="13317555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QUY TẮC CỘNG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942749"/>
              <a:chOff x="7459669" y="7543800"/>
              <a:chExt cx="1381118" cy="942749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846496"/>
                <a:chOff x="7469187" y="7640053"/>
                <a:chExt cx="1371600" cy="846496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45452" y="7640053"/>
                  <a:ext cx="635514" cy="8464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4437958" y="2993492"/>
            <a:ext cx="3782403" cy="553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Quy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tắc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đếm</a:t>
            </a:r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714500" y="3958601"/>
            <a:ext cx="9506542" cy="2136799"/>
          </a:xfrm>
          <a:prstGeom prst="roundRect">
            <a:avLst>
              <a:gd name="adj" fmla="val 4570"/>
            </a:avLst>
          </a:prstGeom>
          <a:noFill/>
          <a:ln>
            <a:solidFill>
              <a:srgbClr val="14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9" tIns="22850" rIns="45699" bIns="22850" rtlCol="0" anchor="ctr"/>
          <a:lstStyle/>
          <a:p>
            <a:pPr algn="ctr" defTabSz="1088639"/>
            <a:endParaRPr lang="en-US" sz="215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74" y="703521"/>
            <a:ext cx="1577312" cy="1598895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=""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929" y="716221"/>
            <a:ext cx="1692071" cy="1692292"/>
          </a:xfrm>
          <a:prstGeom prst="rect">
            <a:avLst/>
          </a:prstGeom>
        </p:spPr>
      </p:pic>
      <p:grpSp>
        <p:nvGrpSpPr>
          <p:cNvPr id="45" name="Group 26">
            <a:extLst>
              <a:ext uri="{FF2B5EF4-FFF2-40B4-BE49-F238E27FC236}">
                <a16:creationId xmlns="" xmlns:a16="http://schemas.microsoft.com/office/drawing/2014/main" id="{BEA94561-46B0-4917-8930-54EE03CBF59F}"/>
              </a:ext>
            </a:extLst>
          </p:cNvPr>
          <p:cNvGrpSpPr/>
          <p:nvPr/>
        </p:nvGrpSpPr>
        <p:grpSpPr>
          <a:xfrm>
            <a:off x="2164824" y="5485799"/>
            <a:ext cx="8544227" cy="499761"/>
            <a:chOff x="7483861" y="7543801"/>
            <a:chExt cx="17012919" cy="999652"/>
          </a:xfrm>
        </p:grpSpPr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12A5572F-F8D3-48A0-807B-52B9F43CD1E8}"/>
                </a:ext>
              </a:extLst>
            </p:cNvPr>
            <p:cNvSpPr txBox="1"/>
            <p:nvPr/>
          </p:nvSpPr>
          <p:spPr>
            <a:xfrm>
              <a:off x="8993188" y="7620003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</a:p>
          </p:txBody>
        </p:sp>
        <p:grpSp>
          <p:nvGrpSpPr>
            <p:cNvPr id="50" name="Group 27">
              <a:extLst>
                <a:ext uri="{FF2B5EF4-FFF2-40B4-BE49-F238E27FC236}">
                  <a16:creationId xmlns="" xmlns:a16="http://schemas.microsoft.com/office/drawing/2014/main" id="{4F080B53-4E5F-4A8B-A74E-9B5A96792F7E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49167"/>
              <a:chOff x="7483860" y="7543801"/>
              <a:chExt cx="1251657" cy="949167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="" xmlns:a16="http://schemas.microsoft.com/office/drawing/2014/main" id="{6CFF83E4-5771-49E6-A981-D8EA93C84A2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8" name="Group 29">
                <a:extLst>
                  <a:ext uri="{FF2B5EF4-FFF2-40B4-BE49-F238E27FC236}">
                    <a16:creationId xmlns="" xmlns:a16="http://schemas.microsoft.com/office/drawing/2014/main" id="{90D4C765-EEDB-42E9-B6F2-CD8075015702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46495"/>
                <a:chOff x="7493378" y="7646473"/>
                <a:chExt cx="1242139" cy="846495"/>
              </a:xfrm>
            </p:grpSpPr>
            <p:sp>
              <p:nvSpPr>
                <p:cNvPr id="64" name="Round Same Side Corner Rectangle 47">
                  <a:extLst>
                    <a:ext uri="{FF2B5EF4-FFF2-40B4-BE49-F238E27FC236}">
                      <a16:creationId xmlns="" xmlns:a16="http://schemas.microsoft.com/office/drawing/2014/main" id="{0F1351BE-7FC0-4CBA-84CF-9EF8D7274E66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="" xmlns:a16="http://schemas.microsoft.com/office/drawing/2014/main" id="{441938B6-8157-4980-8D86-6D46F5366DEA}"/>
                    </a:ext>
                  </a:extLst>
                </p:cNvPr>
                <p:cNvSpPr txBox="1"/>
                <p:nvPr/>
              </p:nvSpPr>
              <p:spPr>
                <a:xfrm>
                  <a:off x="7780883" y="7646473"/>
                  <a:ext cx="897543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204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2669" y="2895601"/>
            <a:ext cx="11068451" cy="3847668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90500" y="1181100"/>
            <a:ext cx="11758617" cy="1469046"/>
            <a:chOff x="992187" y="2564544"/>
            <a:chExt cx="22472819" cy="2938474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264949" y="2786837"/>
              <a:ext cx="22200057" cy="271618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just" defTabSz="1088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Cho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0; 1; 2; 3; 4; 5.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Từ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đã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lập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được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chẵn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4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nhau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70" cy="919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2.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081568" y="6157805"/>
                <a:ext cx="1675884" cy="346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</m:oMath>
                  </m:oMathPara>
                </a14:m>
                <a:endParaRPr kumimoji="0" lang="en-US" sz="2400" b="1" i="0" u="none" strike="noStrike" kern="1200" cap="none" spc="-7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568" y="6157805"/>
                <a:ext cx="1675884" cy="346855"/>
              </a:xfrm>
              <a:prstGeom prst="rect">
                <a:avLst/>
              </a:prstGeom>
              <a:blipFill>
                <a:blip r:embed="rId3"/>
                <a:stretch>
                  <a:fillRect l="-3636" b="-59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52176" y="2244461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160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176" y="2244461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857039" y="2245258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156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039" y="2245258"/>
                <a:ext cx="2194271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00830" y="2254410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752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830" y="2254410"/>
                <a:ext cx="222355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9173904" y="2239869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240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3904" y="2239869"/>
                <a:ext cx="2011731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54504" y="783804"/>
            <a:ext cx="4736043" cy="526318"/>
            <a:chOff x="739068" y="1515168"/>
            <a:chExt cx="9473319" cy="10527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4306559" y="2213143"/>
            <a:ext cx="472743" cy="540715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B</a:t>
            </a:r>
            <a:endParaRPr kumimoji="0" lang="en-US" sz="2150" b="1" i="0" u="none" strike="noStrike" kern="1200" cap="none" spc="0" normalizeH="0" baseline="0" noProof="0" dirty="0">
              <a:ln w="22225">
                <a:solidFill>
                  <a:srgbClr val="F3A447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5004" y="2997736"/>
                <a:ext cx="9826996" cy="863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Gọi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4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chữ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cần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lập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𝑎𝑏𝑐𝑑</m:t>
                        </m:r>
                      </m:e>
                    </m:acc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≠0;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⋮2</m:t>
                        </m:r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04" y="2997736"/>
                <a:ext cx="9826996" cy="863634"/>
              </a:xfrm>
              <a:prstGeom prst="rect">
                <a:avLst/>
              </a:prstGeom>
              <a:blipFill>
                <a:blip r:embed="rId8"/>
                <a:stretch>
                  <a:fillRect l="-993" t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190547" y="350630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72172" y="3522589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72" y="3522589"/>
                <a:ext cx="1693111" cy="461665"/>
              </a:xfrm>
              <a:prstGeom prst="rect">
                <a:avLst/>
              </a:prstGeom>
              <a:blipFill>
                <a:blip r:embed="rId9"/>
                <a:stretch>
                  <a:fillRect l="-57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00830" y="3555959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830" y="3555959"/>
                <a:ext cx="1693111" cy="461665"/>
              </a:xfrm>
              <a:prstGeom prst="rect">
                <a:avLst/>
              </a:prstGeom>
              <a:blipFill>
                <a:blip r:embed="rId10"/>
                <a:stretch>
                  <a:fillRect l="-53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444650" y="355316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87499" y="4035143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03913" y="450862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74158" y="4969429"/>
            <a:ext cx="4344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5.4.3=60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132754" y="3555958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55033" y="389723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155033" y="428601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193941" y="4687751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63182" y="5185283"/>
            <a:ext cx="671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2.4.4.3=96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490831" y="5702790"/>
            <a:ext cx="4255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60+96=156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7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57" grpId="0" animBg="1"/>
      <p:bldP spid="5" grpId="0"/>
      <p:bldP spid="52" grpId="0"/>
      <p:bldP spid="78" grpId="0"/>
      <p:bldP spid="50" grpId="0"/>
      <p:bldP spid="51" grpId="0"/>
      <p:bldP spid="56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7389" y="706766"/>
            <a:ext cx="11695971" cy="1449624"/>
            <a:chOff x="992187" y="2281185"/>
            <a:chExt cx="22353091" cy="4371445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just" defTabSz="1088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253125000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ước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tự</a:t>
              </a: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nhiên</a:t>
              </a: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81185"/>
              <a:ext cx="3124200" cy="1306819"/>
              <a:chOff x="534987" y="1322180"/>
              <a:chExt cx="4197167" cy="1502023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322180"/>
                <a:ext cx="3173470" cy="1386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3.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160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240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180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180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9037383" y="1631734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D</a:t>
            </a:r>
            <a:endParaRPr kumimoji="0" lang="en-US" sz="2150" b="1" i="0" u="none" strike="noStrike" kern="1200" cap="none" spc="0" normalizeH="0" baseline="0" noProof="0" dirty="0">
              <a:ln w="22225">
                <a:solidFill>
                  <a:srgbClr val="F3A447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7390" y="2122795"/>
            <a:ext cx="11854566" cy="4735205"/>
            <a:chOff x="1205494" y="6941416"/>
            <a:chExt cx="22139783" cy="6545984"/>
          </a:xfrm>
        </p:grpSpPr>
        <p:sp>
          <p:nvSpPr>
            <p:cNvPr id="97" name="Rounded Rectangle 96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99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1" name="Round Diagonal Corner Rectangle 100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0222" y="2831980"/>
                <a:ext cx="39622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253125000=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8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22" y="2831980"/>
                <a:ext cx="396227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237471" y="3443307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Do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ước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tự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nhiên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đã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cho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dạng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3443307"/>
                <a:ext cx="8496178" cy="461665"/>
              </a:xfrm>
              <a:prstGeom prst="rect">
                <a:avLst/>
              </a:prstGeom>
              <a:blipFill>
                <a:blip r:embed="rId8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237471" y="4077661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1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9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𝑚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0;1;2;…;8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4077661"/>
                <a:ext cx="8496178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240213" y="4537870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5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0;1;2;…;4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213" y="4537870"/>
                <a:ext cx="8496178" cy="461665"/>
              </a:xfrm>
              <a:prstGeom prst="rect">
                <a:avLst/>
              </a:prstGeom>
              <a:blipFill>
                <a:blip r:embed="rId10"/>
                <a:stretch>
                  <a:fillRect l="-10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274841" y="5074862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sz="2400" i="1" noProof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𝑝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0;1;2;3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841" y="5074862"/>
                <a:ext cx="8496178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10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333695" y="5735598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Suy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253125000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9.5.4=180 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ước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tự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nhiên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695" y="5735598"/>
                <a:ext cx="8496178" cy="461665"/>
              </a:xfrm>
              <a:prstGeom prst="rect">
                <a:avLst/>
              </a:prstGeom>
              <a:blipFill rotWithShape="0">
                <a:blip r:embed="rId12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63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  <p:bldP spid="53" grpId="1"/>
      <p:bldP spid="54" grpId="0"/>
      <p:bldP spid="55" grpId="0"/>
      <p:bldP spid="57" grpId="0" animBg="1"/>
      <p:bldP spid="62" grpId="0"/>
      <p:bldP spid="76" grpId="0"/>
      <p:bldP spid="77" grpId="0"/>
      <p:bldP spid="78" grpId="0"/>
      <p:bldP spid="79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85335" y="2276168"/>
            <a:ext cx="8458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= </a:t>
            </a:r>
            <a:r>
              <a:rPr lang="en-US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= {1, 2, 3, 4, 5, 6, 7, 8, 9}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 = {2, 4, 6, 8}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A\ B =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1504335" y="128556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hoặc   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114935" y="1285568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|A|</a:t>
            </a: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1504335" y="1818968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6312882" y="4475414"/>
            <a:ext cx="2135186" cy="523875"/>
            <a:chOff x="4693897" y="4010467"/>
            <a:chExt cx="2135966" cy="523220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976471" y="4010467"/>
              <a:ext cx="18533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(A\B) = 5</a:t>
              </a: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Equation" r:id="rId3" imgW="190417" imgH="152334" progId="Equation.DSMT4">
                    <p:embed/>
                  </p:oleObj>
                </mc:Choice>
                <mc:Fallback>
                  <p:oleObj name="Equation" r:id="rId3" imgW="190417" imgH="152334" progId="Equation.DSMT4">
                    <p:embed/>
                    <p:pic>
                      <p:nvPicPr>
                        <p:cNvPr id="7187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7060583" y="3500923"/>
            <a:ext cx="1797051" cy="522287"/>
            <a:chOff x="4693897" y="4010470"/>
            <a:chExt cx="1797735" cy="523220"/>
          </a:xfrm>
        </p:grpSpPr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4976473" y="4010470"/>
              <a:ext cx="151515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(A) = 9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Equation" r:id="rId5" imgW="190417" imgH="152334" progId="Equation.DSMT4">
                    <p:embed/>
                  </p:oleObj>
                </mc:Choice>
                <mc:Fallback>
                  <p:oleObj name="Equation" r:id="rId5" imgW="190417" imgH="152334" progId="Equation.DSMT4">
                    <p:embed/>
                    <p:pic>
                      <p:nvPicPr>
                        <p:cNvPr id="718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5406304" y="3981358"/>
            <a:ext cx="1746247" cy="523875"/>
            <a:chOff x="4693897" y="4010469"/>
            <a:chExt cx="1746412" cy="523220"/>
          </a:xfrm>
        </p:grpSpPr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4945989" y="4010469"/>
              <a:ext cx="149432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(B) = 4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Object 12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Equation" r:id="rId7" imgW="190417" imgH="152334" progId="Equation.DSMT4">
                    <p:embed/>
                  </p:oleObj>
                </mc:Choice>
                <mc:Fallback>
                  <p:oleObj name="Equation" r:id="rId7" imgW="190417" imgH="152334" progId="Equation.DSMT4">
                    <p:embed/>
                    <p:pic>
                      <p:nvPicPr>
                        <p:cNvPr id="718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574141" y="3021825"/>
            <a:ext cx="655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781979" y="2983725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721110" y="2977048"/>
            <a:ext cx="1757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|A| = 3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53483" y="4490651"/>
            <a:ext cx="22128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 3, 5, 7, 9}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2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6"/>
          <p:cNvSpPr txBox="1">
            <a:spLocks noChangeArrowheads="1"/>
          </p:cNvSpPr>
          <p:nvPr/>
        </p:nvSpPr>
        <p:spPr bwMode="auto">
          <a:xfrm>
            <a:off x="506412" y="3221807"/>
            <a:ext cx="1125566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356135" y="762000"/>
            <a:ext cx="1162731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7, 8, 9.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 Box 43"/>
          <p:cNvSpPr txBox="1">
            <a:spLocks noChangeArrowheads="1"/>
          </p:cNvSpPr>
          <p:nvPr/>
        </p:nvSpPr>
        <p:spPr bwMode="auto">
          <a:xfrm>
            <a:off x="1368425" y="4387802"/>
            <a:ext cx="525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1368425" y="4921202"/>
            <a:ext cx="518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2- chọn 1 quả đen:</a:t>
            </a: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549775" y="615977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+ 3 = 9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4161" y="2206625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6261100" y="4371927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43"/>
          <p:cNvSpPr txBox="1">
            <a:spLocks noChangeArrowheads="1"/>
          </p:cNvSpPr>
          <p:nvPr/>
        </p:nvSpPr>
        <p:spPr bwMode="auto">
          <a:xfrm>
            <a:off x="6016625" y="4921202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1749425" y="5470477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919538" y="1758950"/>
            <a:ext cx="3525837" cy="1266825"/>
            <a:chOff x="1828800" y="1521912"/>
            <a:chExt cx="5068866" cy="1830888"/>
          </a:xfrm>
        </p:grpSpPr>
        <p:sp>
          <p:nvSpPr>
            <p:cNvPr id="13" name="Oval 12"/>
            <p:cNvSpPr/>
            <p:nvPr/>
          </p:nvSpPr>
          <p:spPr>
            <a:xfrm>
              <a:off x="1828800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734851" y="1524206"/>
              <a:ext cx="759988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581564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432841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284119" y="1521912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6135396" y="1521912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3999215" y="2591077"/>
              <a:ext cx="762270" cy="761723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113703" y="2591077"/>
              <a:ext cx="762270" cy="761723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4877880" y="2577311"/>
              <a:ext cx="759987" cy="764016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26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6367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 TẮC CỘNG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09550" y="2224980"/>
            <a:ext cx="1180411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trùng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+ 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09550" y="4175223"/>
            <a:ext cx="1220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65738" y="4175223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765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317499" y="4673564"/>
            <a:ext cx="1120286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1cm: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2cm: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3752850" y="1396999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 Box 44"/>
          <p:cNvSpPr txBox="1">
            <a:spLocks noChangeArrowheads="1"/>
          </p:cNvSpPr>
          <p:nvPr/>
        </p:nvSpPr>
        <p:spPr bwMode="auto">
          <a:xfrm>
            <a:off x="317499" y="6035419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 + 4 = 14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08668" y="4053537"/>
            <a:ext cx="82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5032375" y="1423987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229850" y="4082793"/>
            <a:ext cx="16954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= 10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0461592" y="4678217"/>
            <a:ext cx="1404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= 4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3086100" y="361949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803267"/>
              </p:ext>
            </p:extLst>
          </p:nvPr>
        </p:nvGraphicFramePr>
        <p:xfrm>
          <a:off x="1280318" y="1712101"/>
          <a:ext cx="494506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r:id="rId3" imgW="1402528" imgH="700828" progId="Visio.Drawing.11">
                  <p:embed/>
                </p:oleObj>
              </mc:Choice>
              <mc:Fallback>
                <p:oleObj r:id="rId3" imgW="1402528" imgH="700828" progId="Visio.Drawing.11">
                  <p:embed/>
                  <p:pic>
                    <p:nvPicPr>
                      <p:cNvPr id="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318" y="1712101"/>
                        <a:ext cx="4945063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4" grpId="0" autoUpdateAnimBg="0"/>
      <p:bldP spid="26" grpId="0" autoUpdateAnimBg="0"/>
      <p:bldP spid="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3086100" y="361949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8686800" y="3708406"/>
            <a:ext cx="3505200" cy="2402737"/>
            <a:chOff x="1524000" y="665720"/>
            <a:chExt cx="3192849" cy="2030056"/>
          </a:xfrm>
        </p:grpSpPr>
        <p:pic>
          <p:nvPicPr>
            <p:cNvPr id="7" name="Picture 2" descr="Quáº§n dÃ i ARISTINO APA17-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762001"/>
              <a:ext cx="1371599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 descr="http://kgvietnam.com/sanpham/sira/images/aristino/quan/quan-khaki/AKK17-01/akk17-0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593" y="665720"/>
              <a:ext cx="1278208" cy="1564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Quáº§n short nam Aristino ASO16-0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649" y="762001"/>
              <a:ext cx="838200" cy="1106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2031376" y="2250173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1</a:t>
              </a:r>
            </a:p>
          </p:txBody>
        </p:sp>
        <p:sp>
          <p:nvSpPr>
            <p:cNvPr id="11" name="TextBox 6"/>
            <p:cNvSpPr txBox="1">
              <a:spLocks noChangeArrowheads="1"/>
            </p:cNvSpPr>
            <p:nvPr/>
          </p:nvSpPr>
          <p:spPr bwMode="auto">
            <a:xfrm>
              <a:off x="3254782" y="2253711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/>
                <a:t>2</a:t>
              </a:r>
            </a:p>
          </p:txBody>
        </p:sp>
        <p:sp>
          <p:nvSpPr>
            <p:cNvPr id="12" name="TextBox 7"/>
            <p:cNvSpPr txBox="1">
              <a:spLocks noChangeArrowheads="1"/>
            </p:cNvSpPr>
            <p:nvPr/>
          </p:nvSpPr>
          <p:spPr bwMode="auto">
            <a:xfrm>
              <a:off x="4208207" y="2250173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/>
                <a:t>3</a:t>
              </a:r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9417095" y="1414468"/>
            <a:ext cx="2514600" cy="2103944"/>
            <a:chOff x="4419600" y="887848"/>
            <a:chExt cx="2399778" cy="1704839"/>
          </a:xfrm>
        </p:grpSpPr>
        <p:pic>
          <p:nvPicPr>
            <p:cNvPr id="14" name="Picture 9" descr="Thiáº¿t káº¿ Ã¡o thun cá» trá»¥ Äáº¹p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0" y="887848"/>
              <a:ext cx="1409178" cy="1280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 descr="Máº«u Ã¡o phÃ´ng Äáº¹p cho há»c sinh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778" y="910473"/>
              <a:ext cx="990600" cy="1203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2"/>
            <p:cNvSpPr txBox="1">
              <a:spLocks noChangeArrowheads="1"/>
            </p:cNvSpPr>
            <p:nvPr/>
          </p:nvSpPr>
          <p:spPr bwMode="auto">
            <a:xfrm>
              <a:off x="4999389" y="2152572"/>
              <a:ext cx="399789" cy="423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a</a:t>
              </a:r>
            </a:p>
          </p:txBody>
        </p:sp>
        <p:sp>
          <p:nvSpPr>
            <p:cNvPr id="17" name="TextBox 13"/>
            <p:cNvSpPr txBox="1">
              <a:spLocks noChangeArrowheads="1"/>
            </p:cNvSpPr>
            <p:nvPr/>
          </p:nvSpPr>
          <p:spPr bwMode="auto">
            <a:xfrm>
              <a:off x="6334998" y="2168718"/>
              <a:ext cx="399789" cy="423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b</a:t>
              </a: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838200"/>
            <a:ext cx="1219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Hoàng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Hoàng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01657" y="1792307"/>
            <a:ext cx="1258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31" name="TextBox 20"/>
          <p:cNvSpPr txBox="1">
            <a:spLocks noChangeArrowheads="1"/>
          </p:cNvSpPr>
          <p:nvPr/>
        </p:nvSpPr>
        <p:spPr bwMode="auto">
          <a:xfrm>
            <a:off x="236943" y="2282788"/>
            <a:ext cx="8807086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160113" y="3429797"/>
            <a:ext cx="53287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>
            <a:off x="171225" y="3963197"/>
            <a:ext cx="4244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5" name="TextBox 26"/>
          <p:cNvSpPr txBox="1">
            <a:spLocks noChangeArrowheads="1"/>
          </p:cNvSpPr>
          <p:nvPr/>
        </p:nvSpPr>
        <p:spPr bwMode="auto">
          <a:xfrm>
            <a:off x="236943" y="5296464"/>
            <a:ext cx="7567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= 6 (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6" name="TextBox 24"/>
          <p:cNvSpPr txBox="1">
            <a:spLocks noChangeArrowheads="1"/>
          </p:cNvSpPr>
          <p:nvPr/>
        </p:nvSpPr>
        <p:spPr bwMode="auto">
          <a:xfrm>
            <a:off x="4219350" y="3953672"/>
            <a:ext cx="47688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 với mỗi cách chọn áo ta có </a:t>
            </a:r>
          </a:p>
          <a:p>
            <a:pPr eaLnBrk="1" hangingPunct="1"/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cách chọn quần.</a:t>
            </a:r>
          </a:p>
        </p:txBody>
      </p:sp>
    </p:spTree>
    <p:extLst>
      <p:ext uri="{BB962C8B-B14F-4D97-AF65-F5344CB8AC3E}">
        <p14:creationId xmlns:p14="http://schemas.microsoft.com/office/powerpoint/2010/main" val="335887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4007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 TẮC CỘNG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865005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QUY TẮC NHÂN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8600" y="2324100"/>
            <a:ext cx="1167765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liên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ứng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m.n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81000" y="3937208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4394408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61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90500" y="819150"/>
            <a:ext cx="120015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qua B?</a:t>
            </a:r>
          </a:p>
        </p:txBody>
      </p:sp>
      <p:pic>
        <p:nvPicPr>
          <p:cNvPr id="3" name="Picture 6" descr="j03010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090738"/>
            <a:ext cx="1215152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0" descr="j01494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1914525"/>
            <a:ext cx="1062454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5" descr="j03009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1747838"/>
            <a:ext cx="1056024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37"/>
          <p:cNvSpPr>
            <a:spLocks/>
          </p:cNvSpPr>
          <p:nvPr/>
        </p:nvSpPr>
        <p:spPr bwMode="auto">
          <a:xfrm>
            <a:off x="2438400" y="2624138"/>
            <a:ext cx="2478524" cy="433387"/>
          </a:xfrm>
          <a:custGeom>
            <a:avLst/>
            <a:gdLst>
              <a:gd name="T0" fmla="*/ 0 w 1542"/>
              <a:gd name="T1" fmla="*/ 0 h 273"/>
              <a:gd name="T2" fmla="*/ 2147483647 w 1542"/>
              <a:gd name="T3" fmla="*/ 2147483647 h 273"/>
              <a:gd name="T4" fmla="*/ 2147483647 w 1542"/>
              <a:gd name="T5" fmla="*/ 0 h 273"/>
              <a:gd name="T6" fmla="*/ 0 60000 65536"/>
              <a:gd name="T7" fmla="*/ 0 60000 65536"/>
              <a:gd name="T8" fmla="*/ 0 60000 65536"/>
              <a:gd name="T9" fmla="*/ 0 w 1542"/>
              <a:gd name="T10" fmla="*/ 0 h 273"/>
              <a:gd name="T11" fmla="*/ 1542 w 1542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2" h="273">
                <a:moveTo>
                  <a:pt x="0" y="0"/>
                </a:moveTo>
                <a:cubicBezTo>
                  <a:pt x="53" y="136"/>
                  <a:pt x="106" y="273"/>
                  <a:pt x="363" y="273"/>
                </a:cubicBezTo>
                <a:cubicBezTo>
                  <a:pt x="620" y="273"/>
                  <a:pt x="1081" y="136"/>
                  <a:pt x="1542" y="0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" name="Line 39"/>
          <p:cNvSpPr>
            <a:spLocks noChangeShapeType="1"/>
          </p:cNvSpPr>
          <p:nvPr/>
        </p:nvSpPr>
        <p:spPr bwMode="auto">
          <a:xfrm>
            <a:off x="2438399" y="2524125"/>
            <a:ext cx="2502635" cy="6985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40"/>
          <p:cNvSpPr>
            <a:spLocks/>
          </p:cNvSpPr>
          <p:nvPr/>
        </p:nvSpPr>
        <p:spPr bwMode="auto">
          <a:xfrm>
            <a:off x="5918200" y="1874838"/>
            <a:ext cx="2917329" cy="719137"/>
          </a:xfrm>
          <a:custGeom>
            <a:avLst/>
            <a:gdLst>
              <a:gd name="T0" fmla="*/ 0 w 1815"/>
              <a:gd name="T1" fmla="*/ 2147483647 h 453"/>
              <a:gd name="T2" fmla="*/ 2147483647 w 1815"/>
              <a:gd name="T3" fmla="*/ 0 h 453"/>
              <a:gd name="T4" fmla="*/ 2147483647 w 1815"/>
              <a:gd name="T5" fmla="*/ 2147483647 h 453"/>
              <a:gd name="T6" fmla="*/ 0 60000 65536"/>
              <a:gd name="T7" fmla="*/ 0 60000 65536"/>
              <a:gd name="T8" fmla="*/ 0 60000 65536"/>
              <a:gd name="T9" fmla="*/ 0 w 1815"/>
              <a:gd name="T10" fmla="*/ 0 h 453"/>
              <a:gd name="T11" fmla="*/ 1815 w 1815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453">
                <a:moveTo>
                  <a:pt x="0" y="453"/>
                </a:moveTo>
                <a:cubicBezTo>
                  <a:pt x="166" y="226"/>
                  <a:pt x="333" y="0"/>
                  <a:pt x="635" y="0"/>
                </a:cubicBezTo>
                <a:cubicBezTo>
                  <a:pt x="937" y="0"/>
                  <a:pt x="1376" y="226"/>
                  <a:pt x="1815" y="4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42"/>
          <p:cNvSpPr>
            <a:spLocks/>
          </p:cNvSpPr>
          <p:nvPr/>
        </p:nvSpPr>
        <p:spPr bwMode="auto">
          <a:xfrm>
            <a:off x="5918200" y="2593975"/>
            <a:ext cx="2917329" cy="288925"/>
          </a:xfrm>
          <a:custGeom>
            <a:avLst/>
            <a:gdLst>
              <a:gd name="T0" fmla="*/ 0 w 1815"/>
              <a:gd name="T1" fmla="*/ 0 h 182"/>
              <a:gd name="T2" fmla="*/ 2147483647 w 1815"/>
              <a:gd name="T3" fmla="*/ 2147483647 h 182"/>
              <a:gd name="T4" fmla="*/ 2147483647 w 1815"/>
              <a:gd name="T5" fmla="*/ 0 h 182"/>
              <a:gd name="T6" fmla="*/ 0 60000 65536"/>
              <a:gd name="T7" fmla="*/ 0 60000 65536"/>
              <a:gd name="T8" fmla="*/ 0 60000 65536"/>
              <a:gd name="T9" fmla="*/ 0 w 1815"/>
              <a:gd name="T10" fmla="*/ 0 h 182"/>
              <a:gd name="T11" fmla="*/ 1815 w 1815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2">
                <a:moveTo>
                  <a:pt x="0" y="0"/>
                </a:moveTo>
                <a:cubicBezTo>
                  <a:pt x="98" y="91"/>
                  <a:pt x="197" y="182"/>
                  <a:pt x="499" y="182"/>
                </a:cubicBezTo>
                <a:cubicBezTo>
                  <a:pt x="801" y="182"/>
                  <a:pt x="1308" y="91"/>
                  <a:pt x="181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43"/>
          <p:cNvSpPr>
            <a:spLocks/>
          </p:cNvSpPr>
          <p:nvPr/>
        </p:nvSpPr>
        <p:spPr bwMode="auto">
          <a:xfrm>
            <a:off x="5918200" y="2593975"/>
            <a:ext cx="2917329" cy="865188"/>
          </a:xfrm>
          <a:custGeom>
            <a:avLst/>
            <a:gdLst>
              <a:gd name="T0" fmla="*/ 0 w 1815"/>
              <a:gd name="T1" fmla="*/ 0 h 545"/>
              <a:gd name="T2" fmla="*/ 2147483647 w 1815"/>
              <a:gd name="T3" fmla="*/ 2147483647 h 545"/>
              <a:gd name="T4" fmla="*/ 2147483647 w 1815"/>
              <a:gd name="T5" fmla="*/ 0 h 545"/>
              <a:gd name="T6" fmla="*/ 0 60000 65536"/>
              <a:gd name="T7" fmla="*/ 0 60000 65536"/>
              <a:gd name="T8" fmla="*/ 0 60000 65536"/>
              <a:gd name="T9" fmla="*/ 0 w 1815"/>
              <a:gd name="T10" fmla="*/ 0 h 545"/>
              <a:gd name="T11" fmla="*/ 1815 w 1815"/>
              <a:gd name="T12" fmla="*/ 545 h 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545">
                <a:moveTo>
                  <a:pt x="0" y="0"/>
                </a:moveTo>
                <a:cubicBezTo>
                  <a:pt x="8" y="272"/>
                  <a:pt x="16" y="545"/>
                  <a:pt x="318" y="545"/>
                </a:cubicBezTo>
                <a:cubicBezTo>
                  <a:pt x="620" y="545"/>
                  <a:pt x="1217" y="272"/>
                  <a:pt x="181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45"/>
          <p:cNvSpPr>
            <a:spLocks/>
          </p:cNvSpPr>
          <p:nvPr/>
        </p:nvSpPr>
        <p:spPr bwMode="auto">
          <a:xfrm>
            <a:off x="5918200" y="1874838"/>
            <a:ext cx="2917329" cy="719137"/>
          </a:xfrm>
          <a:custGeom>
            <a:avLst/>
            <a:gdLst>
              <a:gd name="T0" fmla="*/ 0 w 1815"/>
              <a:gd name="T1" fmla="*/ 2147483647 h 453"/>
              <a:gd name="T2" fmla="*/ 2147483647 w 1815"/>
              <a:gd name="T3" fmla="*/ 0 h 453"/>
              <a:gd name="T4" fmla="*/ 2147483647 w 1815"/>
              <a:gd name="T5" fmla="*/ 2147483647 h 453"/>
              <a:gd name="T6" fmla="*/ 0 60000 65536"/>
              <a:gd name="T7" fmla="*/ 0 60000 65536"/>
              <a:gd name="T8" fmla="*/ 0 60000 65536"/>
              <a:gd name="T9" fmla="*/ 0 w 1815"/>
              <a:gd name="T10" fmla="*/ 0 h 453"/>
              <a:gd name="T11" fmla="*/ 1815 w 1815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453">
                <a:moveTo>
                  <a:pt x="0" y="453"/>
                </a:moveTo>
                <a:cubicBezTo>
                  <a:pt x="166" y="226"/>
                  <a:pt x="333" y="0"/>
                  <a:pt x="635" y="0"/>
                </a:cubicBezTo>
                <a:cubicBezTo>
                  <a:pt x="937" y="0"/>
                  <a:pt x="1376" y="226"/>
                  <a:pt x="1815" y="453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46"/>
          <p:cNvSpPr>
            <a:spLocks/>
          </p:cNvSpPr>
          <p:nvPr/>
        </p:nvSpPr>
        <p:spPr bwMode="auto">
          <a:xfrm>
            <a:off x="5918200" y="2306638"/>
            <a:ext cx="2917329" cy="287337"/>
          </a:xfrm>
          <a:custGeom>
            <a:avLst/>
            <a:gdLst>
              <a:gd name="T0" fmla="*/ 0 w 1815"/>
              <a:gd name="T1" fmla="*/ 2147483647 h 181"/>
              <a:gd name="T2" fmla="*/ 2147483647 w 1815"/>
              <a:gd name="T3" fmla="*/ 0 h 181"/>
              <a:gd name="T4" fmla="*/ 2147483647 w 1815"/>
              <a:gd name="T5" fmla="*/ 2147483647 h 181"/>
              <a:gd name="T6" fmla="*/ 0 60000 65536"/>
              <a:gd name="T7" fmla="*/ 0 60000 65536"/>
              <a:gd name="T8" fmla="*/ 0 60000 65536"/>
              <a:gd name="T9" fmla="*/ 0 w 1815"/>
              <a:gd name="T10" fmla="*/ 0 h 181"/>
              <a:gd name="T11" fmla="*/ 1815 w 181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1">
                <a:moveTo>
                  <a:pt x="0" y="181"/>
                </a:moveTo>
                <a:cubicBezTo>
                  <a:pt x="121" y="90"/>
                  <a:pt x="243" y="0"/>
                  <a:pt x="545" y="0"/>
                </a:cubicBezTo>
                <a:cubicBezTo>
                  <a:pt x="847" y="0"/>
                  <a:pt x="1331" y="90"/>
                  <a:pt x="1815" y="181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47"/>
          <p:cNvSpPr>
            <a:spLocks/>
          </p:cNvSpPr>
          <p:nvPr/>
        </p:nvSpPr>
        <p:spPr bwMode="auto">
          <a:xfrm>
            <a:off x="5918200" y="2595563"/>
            <a:ext cx="2917329" cy="288925"/>
          </a:xfrm>
          <a:custGeom>
            <a:avLst/>
            <a:gdLst>
              <a:gd name="T0" fmla="*/ 0 w 1815"/>
              <a:gd name="T1" fmla="*/ 0 h 182"/>
              <a:gd name="T2" fmla="*/ 2147483647 w 1815"/>
              <a:gd name="T3" fmla="*/ 2147483647 h 182"/>
              <a:gd name="T4" fmla="*/ 2147483647 w 1815"/>
              <a:gd name="T5" fmla="*/ 0 h 182"/>
              <a:gd name="T6" fmla="*/ 0 60000 65536"/>
              <a:gd name="T7" fmla="*/ 0 60000 65536"/>
              <a:gd name="T8" fmla="*/ 0 60000 65536"/>
              <a:gd name="T9" fmla="*/ 0 w 1815"/>
              <a:gd name="T10" fmla="*/ 0 h 182"/>
              <a:gd name="T11" fmla="*/ 1815 w 1815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2">
                <a:moveTo>
                  <a:pt x="0" y="0"/>
                </a:moveTo>
                <a:cubicBezTo>
                  <a:pt x="98" y="91"/>
                  <a:pt x="197" y="182"/>
                  <a:pt x="499" y="182"/>
                </a:cubicBezTo>
                <a:cubicBezTo>
                  <a:pt x="801" y="182"/>
                  <a:pt x="1308" y="91"/>
                  <a:pt x="1815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48"/>
          <p:cNvSpPr>
            <a:spLocks/>
          </p:cNvSpPr>
          <p:nvPr/>
        </p:nvSpPr>
        <p:spPr bwMode="auto">
          <a:xfrm>
            <a:off x="5918200" y="2593975"/>
            <a:ext cx="2917329" cy="865188"/>
          </a:xfrm>
          <a:custGeom>
            <a:avLst/>
            <a:gdLst>
              <a:gd name="T0" fmla="*/ 0 w 1815"/>
              <a:gd name="T1" fmla="*/ 0 h 545"/>
              <a:gd name="T2" fmla="*/ 2147483647 w 1815"/>
              <a:gd name="T3" fmla="*/ 2147483647 h 545"/>
              <a:gd name="T4" fmla="*/ 2147483647 w 1815"/>
              <a:gd name="T5" fmla="*/ 0 h 545"/>
              <a:gd name="T6" fmla="*/ 0 60000 65536"/>
              <a:gd name="T7" fmla="*/ 0 60000 65536"/>
              <a:gd name="T8" fmla="*/ 0 60000 65536"/>
              <a:gd name="T9" fmla="*/ 0 w 1815"/>
              <a:gd name="T10" fmla="*/ 0 h 545"/>
              <a:gd name="T11" fmla="*/ 1815 w 1815"/>
              <a:gd name="T12" fmla="*/ 545 h 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545">
                <a:moveTo>
                  <a:pt x="0" y="0"/>
                </a:moveTo>
                <a:cubicBezTo>
                  <a:pt x="8" y="272"/>
                  <a:pt x="16" y="545"/>
                  <a:pt x="318" y="545"/>
                </a:cubicBezTo>
                <a:cubicBezTo>
                  <a:pt x="620" y="545"/>
                  <a:pt x="1217" y="272"/>
                  <a:pt x="1815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62" descr="Oak"/>
          <p:cNvSpPr>
            <a:spLocks noChangeArrowheads="1"/>
          </p:cNvSpPr>
          <p:nvPr/>
        </p:nvSpPr>
        <p:spPr bwMode="auto">
          <a:xfrm>
            <a:off x="8141363" y="4110155"/>
            <a:ext cx="3899842" cy="2133600"/>
          </a:xfrm>
          <a:prstGeom prst="wedgeEllipseCallout">
            <a:avLst>
              <a:gd name="adj1" fmla="val -25368"/>
              <a:gd name="adj2" fmla="val -83568"/>
            </a:avLst>
          </a:prstGeom>
          <a:noFill/>
          <a:ln w="57150">
            <a:solidFill>
              <a:srgbClr val="145F82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ta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 Box 65"/>
          <p:cNvSpPr txBox="1">
            <a:spLocks noChangeArrowheads="1"/>
          </p:cNvSpPr>
          <p:nvPr/>
        </p:nvSpPr>
        <p:spPr bwMode="auto">
          <a:xfrm>
            <a:off x="914399" y="3743325"/>
            <a:ext cx="102277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qua B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" name="Text Box 66"/>
          <p:cNvSpPr txBox="1">
            <a:spLocks noChangeArrowheads="1"/>
          </p:cNvSpPr>
          <p:nvPr/>
        </p:nvSpPr>
        <p:spPr bwMode="auto">
          <a:xfrm>
            <a:off x="990599" y="4733925"/>
            <a:ext cx="478345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1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đi từ A đến B:</a:t>
            </a:r>
          </a:p>
        </p:txBody>
      </p:sp>
      <p:sp>
        <p:nvSpPr>
          <p:cNvPr id="18" name="Text Box 68"/>
          <p:cNvSpPr txBox="1">
            <a:spLocks noChangeArrowheads="1"/>
          </p:cNvSpPr>
          <p:nvPr/>
        </p:nvSpPr>
        <p:spPr bwMode="auto">
          <a:xfrm>
            <a:off x="914400" y="5267325"/>
            <a:ext cx="493776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2- đi từ B đến C:</a:t>
            </a:r>
          </a:p>
        </p:txBody>
      </p:sp>
      <p:sp>
        <p:nvSpPr>
          <p:cNvPr id="19" name="Text Box 70"/>
          <p:cNvSpPr txBox="1">
            <a:spLocks noChangeArrowheads="1"/>
          </p:cNvSpPr>
          <p:nvPr/>
        </p:nvSpPr>
        <p:spPr bwMode="auto">
          <a:xfrm>
            <a:off x="990599" y="5800725"/>
            <a:ext cx="902684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Theo quy tắc nhân ta có số cách đi từ A đến C, qua B là:</a:t>
            </a:r>
          </a:p>
        </p:txBody>
      </p:sp>
      <p:sp>
        <p:nvSpPr>
          <p:cNvPr id="20" name="Text Box 71"/>
          <p:cNvSpPr txBox="1">
            <a:spLocks noChangeArrowheads="1"/>
          </p:cNvSpPr>
          <p:nvPr/>
        </p:nvSpPr>
        <p:spPr bwMode="auto">
          <a:xfrm>
            <a:off x="3657600" y="6334125"/>
            <a:ext cx="266015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. 4 = 12 (cách)</a:t>
            </a:r>
          </a:p>
        </p:txBody>
      </p:sp>
      <p:sp>
        <p:nvSpPr>
          <p:cNvPr id="21" name="TextBox 42"/>
          <p:cNvSpPr txBox="1">
            <a:spLocks noChangeArrowheads="1"/>
          </p:cNvSpPr>
          <p:nvPr/>
        </p:nvSpPr>
        <p:spPr bwMode="auto">
          <a:xfrm>
            <a:off x="1524000" y="2905125"/>
            <a:ext cx="45005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2" name="TextBox 43"/>
          <p:cNvSpPr txBox="1">
            <a:spLocks noChangeArrowheads="1"/>
          </p:cNvSpPr>
          <p:nvPr/>
        </p:nvSpPr>
        <p:spPr bwMode="auto">
          <a:xfrm>
            <a:off x="5181600" y="2828925"/>
            <a:ext cx="42916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TextBox 44"/>
          <p:cNvSpPr txBox="1">
            <a:spLocks noChangeArrowheads="1"/>
          </p:cNvSpPr>
          <p:nvPr/>
        </p:nvSpPr>
        <p:spPr bwMode="auto">
          <a:xfrm>
            <a:off x="8839200" y="2828925"/>
            <a:ext cx="45005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81087" y="3286125"/>
            <a:ext cx="8342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5" name="Freeform 37"/>
          <p:cNvSpPr>
            <a:spLocks/>
          </p:cNvSpPr>
          <p:nvPr/>
        </p:nvSpPr>
        <p:spPr bwMode="auto">
          <a:xfrm rot="184752" flipV="1">
            <a:off x="2451077" y="1980426"/>
            <a:ext cx="2456021" cy="547687"/>
          </a:xfrm>
          <a:custGeom>
            <a:avLst/>
            <a:gdLst>
              <a:gd name="T0" fmla="*/ 0 w 1542"/>
              <a:gd name="T1" fmla="*/ 0 h 273"/>
              <a:gd name="T2" fmla="*/ 2147483647 w 1542"/>
              <a:gd name="T3" fmla="*/ 2147483647 h 273"/>
              <a:gd name="T4" fmla="*/ 2147483647 w 1542"/>
              <a:gd name="T5" fmla="*/ 0 h 273"/>
              <a:gd name="T6" fmla="*/ 0 60000 65536"/>
              <a:gd name="T7" fmla="*/ 0 60000 65536"/>
              <a:gd name="T8" fmla="*/ 0 60000 65536"/>
              <a:gd name="T9" fmla="*/ 0 w 1542"/>
              <a:gd name="T10" fmla="*/ 0 h 273"/>
              <a:gd name="T11" fmla="*/ 1542 w 1542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2" h="273">
                <a:moveTo>
                  <a:pt x="0" y="0"/>
                </a:moveTo>
                <a:cubicBezTo>
                  <a:pt x="53" y="136"/>
                  <a:pt x="106" y="273"/>
                  <a:pt x="363" y="273"/>
                </a:cubicBezTo>
                <a:cubicBezTo>
                  <a:pt x="620" y="273"/>
                  <a:pt x="1081" y="136"/>
                  <a:pt x="1542" y="0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5562600" y="4733925"/>
            <a:ext cx="1543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8"/>
          <p:cNvSpPr txBox="1">
            <a:spLocks noChangeArrowheads="1"/>
          </p:cNvSpPr>
          <p:nvPr/>
        </p:nvSpPr>
        <p:spPr bwMode="auto">
          <a:xfrm>
            <a:off x="5486400" y="5267325"/>
            <a:ext cx="1619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883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/>
      <p:bldP spid="17" grpId="0"/>
      <p:bldP spid="18" grpId="0"/>
      <p:bldP spid="19" grpId="0"/>
      <p:bldP spid="20" grpId="0"/>
      <p:bldP spid="24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2669" y="3470702"/>
            <a:ext cx="11068451" cy="3272566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1600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90500" y="1181100"/>
            <a:ext cx="11695971" cy="2043778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088530">
                <a:defRPr/>
              </a:pPr>
              <a:r>
                <a:rPr lang="en-US" sz="24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Một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cài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9)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26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Anh)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530">
                  <a:defRPr/>
                </a:pPr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70" cy="919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088639" eaLnBrk="1" hangingPunct="1"/>
                <a:r>
                  <a:rPr lang="en-US" sz="20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smtClean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1.</a:t>
                </a:r>
                <a:endParaRPr lang="en-US" sz="2000" b="1" dirty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9821670" y="6062430"/>
                <a:ext cx="1675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</m:oMath>
                  </m:oMathPara>
                </a14:m>
                <a:endParaRPr lang="en-US" sz="2400" b="1" spc="-75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1670" y="6062430"/>
                <a:ext cx="1675884" cy="461665"/>
              </a:xfrm>
              <a:prstGeom prst="rect">
                <a:avLst/>
              </a:prstGeom>
              <a:blipFill>
                <a:blip r:embed="rId3"/>
                <a:stretch>
                  <a:fillRect l="-3273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10016" y="2783504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1222640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016" y="2783504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210548" y="2783504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1532458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48" y="2783504"/>
                <a:ext cx="2194271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619639" y="2783504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1669616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39" y="2783504"/>
                <a:ext cx="2223554" cy="461665"/>
              </a:xfrm>
              <a:prstGeom prst="rect">
                <a:avLst/>
              </a:prstGeom>
              <a:blipFill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9103734" y="2783504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269234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vi-VN" sz="2400" dirty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3734" y="2783504"/>
                <a:ext cx="2011731" cy="461665"/>
              </a:xfrm>
              <a:prstGeom prst="rect">
                <a:avLst/>
              </a:prstGeom>
              <a:blipFill>
                <a:blip r:embed="rId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54504" y="783804"/>
            <a:ext cx="4736043" cy="526318"/>
            <a:chOff x="739068" y="1515168"/>
            <a:chExt cx="9473319" cy="10527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6865207" y="2814561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39"/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88469" y="4958035"/>
                <a:ext cx="98269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69" y="4958035"/>
                <a:ext cx="9826996" cy="830997"/>
              </a:xfrm>
              <a:prstGeom prst="rect">
                <a:avLst/>
              </a:prstGeom>
              <a:blipFill rotWithShape="0">
                <a:blip r:embed="rId8"/>
                <a:stretch>
                  <a:fillRect l="-931" t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190547" y="403978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88469" y="3998849"/>
                <a:ext cx="9826996" cy="123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9)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Anh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kí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69" y="3998849"/>
                <a:ext cx="9826996" cy="1231940"/>
              </a:xfrm>
              <a:prstGeom prst="rect">
                <a:avLst/>
              </a:prstGeom>
              <a:blipFill rotWithShape="0">
                <a:blip r:embed="rId9"/>
                <a:stretch>
                  <a:fillRect l="-931" t="-3960" r="-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224419" y="5577028"/>
                <a:ext cx="98269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=1669616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thỏa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mãn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yêu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419" y="5577028"/>
                <a:ext cx="9826996" cy="461665"/>
              </a:xfrm>
              <a:prstGeom prst="rect">
                <a:avLst/>
              </a:prstGeom>
              <a:blipFill>
                <a:blip r:embed="rId10"/>
                <a:stretch>
                  <a:fillRect l="-99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57" grpId="0" animBg="1"/>
      <p:bldP spid="5" grpId="0"/>
      <p:bldP spid="52" grpId="0"/>
      <p:bldP spid="58" grpId="0"/>
      <p:bldP spid="78" grpId="0"/>
    </p:bldLst>
  </p:timing>
</p:sld>
</file>

<file path=ppt/theme/theme1.xml><?xml version="1.0" encoding="utf-8"?>
<a:theme xmlns:a="http://schemas.openxmlformats.org/drawingml/2006/main" name="1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1161</Words>
  <Application>Microsoft Office PowerPoint</Application>
  <PresentationFormat>Widescreen</PresentationFormat>
  <Paragraphs>158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MS Mincho</vt:lpstr>
      <vt:lpstr>.VnTime</vt:lpstr>
      <vt:lpstr>Arial</vt:lpstr>
      <vt:lpstr>AvantGarde</vt:lpstr>
      <vt:lpstr>AvantGarde-Demi</vt:lpstr>
      <vt:lpstr>Calibri</vt:lpstr>
      <vt:lpstr>Cambria Math</vt:lpstr>
      <vt:lpstr>Chu Van An</vt:lpstr>
      <vt:lpstr>Tahoma</vt:lpstr>
      <vt:lpstr>Times New Roman</vt:lpstr>
      <vt:lpstr>1_Office Theme</vt:lpstr>
      <vt:lpstr>Office Theme</vt:lpstr>
      <vt:lpstr>Equation</vt:lpstr>
      <vt:lpstr>Visio.Drawing.11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Thị Thanh Hoa (VSC-KGD-MB)</dc:creator>
  <cp:lastModifiedBy>LinhPC</cp:lastModifiedBy>
  <cp:revision>26</cp:revision>
  <dcterms:created xsi:type="dcterms:W3CDTF">2020-09-25T16:23:21Z</dcterms:created>
  <dcterms:modified xsi:type="dcterms:W3CDTF">2021-10-11T07:04:37Z</dcterms:modified>
</cp:coreProperties>
</file>