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</p:sldMasterIdLst>
  <p:notesMasterIdLst>
    <p:notesMasterId r:id="rId14"/>
  </p:notesMasterIdLst>
  <p:sldIdLst>
    <p:sldId id="258" r:id="rId3"/>
    <p:sldId id="267" r:id="rId4"/>
    <p:sldId id="266" r:id="rId5"/>
    <p:sldId id="269" r:id="rId6"/>
    <p:sldId id="270" r:id="rId7"/>
    <p:sldId id="273" r:id="rId8"/>
    <p:sldId id="288" r:id="rId9"/>
    <p:sldId id="263" r:id="rId10"/>
    <p:sldId id="283" r:id="rId11"/>
    <p:sldId id="284" r:id="rId12"/>
    <p:sldId id="28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5F82"/>
    <a:srgbClr val="9993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79661-3DD7-4885-AD09-F0070E8F9FB2}" type="datetimeFigureOut">
              <a:rPr lang="en-US" smtClean="0"/>
              <a:t>10/11/2021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557167-32B1-4751-8749-0F42597990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688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Hiệu</a:t>
            </a:r>
            <a:r>
              <a:rPr lang="en-US" dirty="0"/>
              <a:t> </a:t>
            </a:r>
            <a:r>
              <a:rPr lang="en-US" dirty="0" err="1"/>
              <a:t>ứng</a:t>
            </a:r>
            <a:r>
              <a:rPr lang="en-US" dirty="0"/>
              <a:t> </a:t>
            </a:r>
            <a:r>
              <a:rPr lang="en-US" dirty="0" err="1"/>
              <a:t>ch</a:t>
            </a:r>
            <a:r>
              <a:rPr lang="vi-VN" dirty="0"/>
              <a:t>ư</a:t>
            </a:r>
            <a:r>
              <a:rPr lang="en-US" dirty="0"/>
              <a:t>a </a:t>
            </a:r>
            <a:r>
              <a:rPr lang="en-US" dirty="0" err="1"/>
              <a:t>đồng</a:t>
            </a:r>
            <a:r>
              <a:rPr lang="en-US" dirty="0"/>
              <a:t> </a:t>
            </a:r>
            <a:r>
              <a:rPr lang="en-US" dirty="0" err="1"/>
              <a:t>nhất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lí</a:t>
            </a:r>
            <a:r>
              <a:rPr lang="en-US" dirty="0"/>
              <a:t>. </a:t>
            </a:r>
            <a:r>
              <a:rPr lang="en-US" dirty="0" err="1"/>
              <a:t>Nên</a:t>
            </a:r>
            <a:r>
              <a:rPr lang="en-US" dirty="0"/>
              <a:t> </a:t>
            </a:r>
            <a:r>
              <a:rPr lang="en-US" dirty="0" err="1"/>
              <a:t>để</a:t>
            </a:r>
            <a:r>
              <a:rPr lang="en-US" dirty="0"/>
              <a:t> </a:t>
            </a:r>
            <a:r>
              <a:rPr lang="en-US" dirty="0" err="1"/>
              <a:t>khung</a:t>
            </a:r>
            <a:r>
              <a:rPr lang="en-US" dirty="0"/>
              <a:t> </a:t>
            </a:r>
            <a:r>
              <a:rPr lang="en-US" dirty="0" err="1"/>
              <a:t>xuất</a:t>
            </a:r>
            <a:r>
              <a:rPr lang="en-US" dirty="0"/>
              <a:t> </a:t>
            </a:r>
            <a:r>
              <a:rPr lang="en-US" dirty="0" err="1"/>
              <a:t>hiện</a:t>
            </a:r>
            <a:r>
              <a:rPr lang="en-US" dirty="0"/>
              <a:t> tr</a:t>
            </a:r>
            <a:r>
              <a:rPr lang="vi-VN" dirty="0"/>
              <a:t>ư</a:t>
            </a:r>
            <a:r>
              <a:rPr lang="en-US" dirty="0" err="1"/>
              <a:t>ớc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D623D8C-BCC6-453A-B078-455701A554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3944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23637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01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Giữ </a:t>
                </a:r>
                <a:r>
                  <a:rPr lang="en-US" dirty="0" err="1"/>
                  <a:t>lại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4. </a:t>
                </a:r>
                <a:r>
                  <a:rPr lang="en-US" dirty="0" err="1"/>
                  <a:t>Các</a:t>
                </a:r>
                <a:r>
                  <a:rPr lang="en-US" dirty="0"/>
                  <a:t>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</a:t>
                </a:r>
                <a:r>
                  <a:rPr lang="en-US" dirty="0" err="1"/>
                  <a:t>dùng</a:t>
                </a:r>
                <a:r>
                  <a:rPr lang="en-US" dirty="0"/>
                  <a:t> </a:t>
                </a:r>
                <a:r>
                  <a:rPr lang="en-US" dirty="0" err="1"/>
                  <a:t>đồng</a:t>
                </a:r>
                <a:r>
                  <a:rPr lang="en-US" dirty="0"/>
                  <a:t> </a:t>
                </a:r>
                <a:r>
                  <a:rPr lang="en-US" dirty="0" err="1"/>
                  <a:t>nhất</a:t>
                </a:r>
                <a:r>
                  <a:rPr lang="en-US" dirty="0"/>
                  <a:t> </a:t>
                </a:r>
                <a:r>
                  <a:rPr lang="en-US" dirty="0" err="1"/>
                  <a:t>từ</a:t>
                </a:r>
                <a:r>
                  <a:rPr lang="en-US" dirty="0"/>
                  <a:t> </a:t>
                </a:r>
                <a:r>
                  <a:rPr lang="en-US" dirty="0" err="1"/>
                  <a:t>trái</a:t>
                </a:r>
                <a:r>
                  <a:rPr lang="en-US" dirty="0"/>
                  <a:t> sang </a:t>
                </a:r>
                <a:r>
                  <a:rPr lang="en-US" dirty="0" err="1"/>
                  <a:t>phải</a:t>
                </a:r>
                <a:r>
                  <a:rPr lang="en-US" dirty="0"/>
                  <a:t>.</a:t>
                </a:r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Viết</a:t>
                </a:r>
                <a:r>
                  <a:rPr lang="en-US" dirty="0"/>
                  <a:t> </a:t>
                </a:r>
                <a:r>
                  <a:rPr lang="en-US" b="0" i="0">
                    <a:latin typeface="Cambria Math" panose="02040503050406030204" pitchFamily="18" charset="0"/>
                  </a:rPr>
                  <a:t>𝑧 ̅</a:t>
                </a:r>
                <a:r>
                  <a:rPr lang="en-US" dirty="0"/>
                  <a:t> </a:t>
                </a:r>
                <a:r>
                  <a:rPr lang="en-US" dirty="0" err="1"/>
                  <a:t>sai</a:t>
                </a:r>
                <a:r>
                  <a:rPr lang="en-US" baseline="0" dirty="0"/>
                  <a:t> ở </a:t>
                </a:r>
                <a:r>
                  <a:rPr lang="en-US" baseline="0" dirty="0" err="1"/>
                  <a:t>hiệu</a:t>
                </a:r>
                <a:r>
                  <a:rPr lang="en-US" baseline="0" dirty="0"/>
                  <a:t> </a:t>
                </a:r>
                <a:r>
                  <a:rPr lang="en-US" baseline="0" dirty="0" err="1"/>
                  <a:t>ứng</a:t>
                </a:r>
                <a:r>
                  <a:rPr lang="en-US" baseline="0" dirty="0"/>
                  <a:t> 5.</a:t>
                </a:r>
                <a:endParaRPr lang="en-US" dirty="0"/>
              </a:p>
              <a:p>
                <a:pPr marL="0" marR="0" lvl="0" indent="0" algn="l" defTabSz="2177278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err="1"/>
                  <a:t>Tách</a:t>
                </a:r>
                <a:r>
                  <a:rPr lang="en-US" dirty="0"/>
                  <a:t> 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 6 </a:t>
                </a:r>
                <a:r>
                  <a:rPr lang="en-US" dirty="0" err="1"/>
                  <a:t>thảnh</a:t>
                </a:r>
                <a:r>
                  <a:rPr lang="en-US" dirty="0"/>
                  <a:t> 2 </a:t>
                </a:r>
                <a:r>
                  <a:rPr lang="en-US" dirty="0" err="1"/>
                  <a:t>hiệu</a:t>
                </a:r>
                <a:r>
                  <a:rPr lang="en-US" dirty="0"/>
                  <a:t> </a:t>
                </a:r>
                <a:r>
                  <a:rPr lang="en-US" dirty="0" err="1"/>
                  <a:t>ứng</a:t>
                </a:r>
                <a:r>
                  <a:rPr lang="en-US" dirty="0"/>
                  <a:t>.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21772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2EA8B73-FCCD-4D4C-BC4E-0CE5120A1B5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2177278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0020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10/11/2021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84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10/11/2021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569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10/11/2021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0585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1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pPr defTabSz="1088639"/>
            <a:fld id="{D15044BE-B3F3-4258-B55D-9238C2EBFDF1}" type="datetimeFigureOut">
              <a:rPr lang="en-US" sz="2150" smtClean="0">
                <a:solidFill>
                  <a:prstClr val="black"/>
                </a:solidFill>
              </a:rPr>
              <a:pPr defTabSz="1088639"/>
              <a:t>10/11/2021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3" y="6356353"/>
            <a:ext cx="3860801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pPr defTabSz="1088639"/>
            <a:endParaRPr lang="en-US" sz="215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2" y="6356353"/>
            <a:ext cx="2844801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pPr defTabSz="1088639"/>
            <a:fld id="{E56A0A80-8336-46B1-B89F-89FB7E7362A5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71944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4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4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10/11/2021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6587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10/11/2021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19721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7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265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2pPr>
            <a:lvl3pPr marL="10885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795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4pPr>
            <a:lvl5pPr marL="2177061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5pPr>
            <a:lvl6pPr marL="2721326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6pPr>
            <a:lvl7pPr marL="3265591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7pPr>
            <a:lvl8pPr marL="3809855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8pPr>
            <a:lvl9pPr marL="435412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10/11/2021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712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349"/>
            </a:lvl1pPr>
            <a:lvl2pPr>
              <a:defRPr sz="2850"/>
            </a:lvl2pPr>
            <a:lvl3pPr>
              <a:defRPr sz="2400"/>
            </a:lvl3pPr>
            <a:lvl4pPr>
              <a:defRPr sz="2150"/>
            </a:lvl4pPr>
            <a:lvl5pPr>
              <a:defRPr sz="2150"/>
            </a:lvl5pPr>
            <a:lvl6pPr>
              <a:defRPr sz="2150"/>
            </a:lvl6pPr>
            <a:lvl7pPr>
              <a:defRPr sz="2150"/>
            </a:lvl7pPr>
            <a:lvl8pPr>
              <a:defRPr sz="2150"/>
            </a:lvl8pPr>
            <a:lvl9pPr>
              <a:defRPr sz="2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349"/>
            </a:lvl1pPr>
            <a:lvl2pPr>
              <a:defRPr sz="2850"/>
            </a:lvl2pPr>
            <a:lvl3pPr>
              <a:defRPr sz="2400"/>
            </a:lvl3pPr>
            <a:lvl4pPr>
              <a:defRPr sz="2150"/>
            </a:lvl4pPr>
            <a:lvl5pPr>
              <a:defRPr sz="2150"/>
            </a:lvl5pPr>
            <a:lvl6pPr>
              <a:defRPr sz="2150"/>
            </a:lvl6pPr>
            <a:lvl7pPr>
              <a:defRPr sz="2150"/>
            </a:lvl7pPr>
            <a:lvl8pPr>
              <a:defRPr sz="2150"/>
            </a:lvl8pPr>
            <a:lvl9pPr>
              <a:defRPr sz="2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10/11/2021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3429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50" b="1"/>
            </a:lvl1pPr>
            <a:lvl2pPr marL="544265" indent="0">
              <a:buNone/>
              <a:defRPr sz="2400" b="1"/>
            </a:lvl2pPr>
            <a:lvl3pPr marL="1088530" indent="0">
              <a:buNone/>
              <a:defRPr sz="2150" b="1"/>
            </a:lvl3pPr>
            <a:lvl4pPr marL="1632795" indent="0">
              <a:buNone/>
              <a:defRPr sz="1900" b="1"/>
            </a:lvl4pPr>
            <a:lvl5pPr marL="2177061" indent="0">
              <a:buNone/>
              <a:defRPr sz="1900" b="1"/>
            </a:lvl5pPr>
            <a:lvl6pPr marL="2721326" indent="0">
              <a:buNone/>
              <a:defRPr sz="1900" b="1"/>
            </a:lvl6pPr>
            <a:lvl7pPr marL="3265591" indent="0">
              <a:buNone/>
              <a:defRPr sz="1900" b="1"/>
            </a:lvl7pPr>
            <a:lvl8pPr marL="3809855" indent="0">
              <a:buNone/>
              <a:defRPr sz="1900" b="1"/>
            </a:lvl8pPr>
            <a:lvl9pPr marL="4354120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8" cy="3951288"/>
          </a:xfrm>
          <a:prstGeom prst="rect">
            <a:avLst/>
          </a:prstGeom>
        </p:spPr>
        <p:txBody>
          <a:bodyPr/>
          <a:lstStyle>
            <a:lvl1pPr>
              <a:defRPr sz="2850"/>
            </a:lvl1pPr>
            <a:lvl2pPr>
              <a:defRPr sz="2400"/>
            </a:lvl2pPr>
            <a:lvl3pPr>
              <a:defRPr sz="215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50" b="1"/>
            </a:lvl1pPr>
            <a:lvl2pPr marL="544265" indent="0">
              <a:buNone/>
              <a:defRPr sz="2400" b="1"/>
            </a:lvl2pPr>
            <a:lvl3pPr marL="1088530" indent="0">
              <a:buNone/>
              <a:defRPr sz="2150" b="1"/>
            </a:lvl3pPr>
            <a:lvl4pPr marL="1632795" indent="0">
              <a:buNone/>
              <a:defRPr sz="1900" b="1"/>
            </a:lvl4pPr>
            <a:lvl5pPr marL="2177061" indent="0">
              <a:buNone/>
              <a:defRPr sz="1900" b="1"/>
            </a:lvl5pPr>
            <a:lvl6pPr marL="2721326" indent="0">
              <a:buNone/>
              <a:defRPr sz="1900" b="1"/>
            </a:lvl6pPr>
            <a:lvl7pPr marL="3265591" indent="0">
              <a:buNone/>
              <a:defRPr sz="1900" b="1"/>
            </a:lvl7pPr>
            <a:lvl8pPr marL="3809855" indent="0">
              <a:buNone/>
              <a:defRPr sz="1900" b="1"/>
            </a:lvl8pPr>
            <a:lvl9pPr marL="4354120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4" cy="3951288"/>
          </a:xfrm>
          <a:prstGeom prst="rect">
            <a:avLst/>
          </a:prstGeom>
        </p:spPr>
        <p:txBody>
          <a:bodyPr/>
          <a:lstStyle>
            <a:lvl1pPr>
              <a:defRPr sz="2850"/>
            </a:lvl1pPr>
            <a:lvl2pPr>
              <a:defRPr sz="2400"/>
            </a:lvl2pPr>
            <a:lvl3pPr>
              <a:defRPr sz="215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10/11/2021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3494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10/11/2021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0829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10/11/2021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913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10/11/2021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6621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50"/>
            </a:lvl1pPr>
            <a:lvl2pPr marL="544265" indent="0">
              <a:buNone/>
              <a:defRPr sz="1450"/>
            </a:lvl2pPr>
            <a:lvl3pPr marL="1088530" indent="0">
              <a:buNone/>
              <a:defRPr sz="1200"/>
            </a:lvl3pPr>
            <a:lvl4pPr marL="1632795" indent="0">
              <a:buNone/>
              <a:defRPr sz="1050"/>
            </a:lvl4pPr>
            <a:lvl5pPr marL="2177061" indent="0">
              <a:buNone/>
              <a:defRPr sz="1050"/>
            </a:lvl5pPr>
            <a:lvl6pPr marL="2721326" indent="0">
              <a:buNone/>
              <a:defRPr sz="1050"/>
            </a:lvl6pPr>
            <a:lvl7pPr marL="3265591" indent="0">
              <a:buNone/>
              <a:defRPr sz="1050"/>
            </a:lvl7pPr>
            <a:lvl8pPr marL="3809855" indent="0">
              <a:buNone/>
              <a:defRPr sz="1050"/>
            </a:lvl8pPr>
            <a:lvl9pPr marL="435412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10/11/2021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23416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99"/>
            </a:lvl1pPr>
            <a:lvl2pPr marL="544265" indent="0">
              <a:buNone/>
              <a:defRPr sz="3349"/>
            </a:lvl2pPr>
            <a:lvl3pPr marL="1088530" indent="0">
              <a:buNone/>
              <a:defRPr sz="2850"/>
            </a:lvl3pPr>
            <a:lvl4pPr marL="1632795" indent="0">
              <a:buNone/>
              <a:defRPr sz="2400"/>
            </a:lvl4pPr>
            <a:lvl5pPr marL="2177061" indent="0">
              <a:buNone/>
              <a:defRPr sz="2400"/>
            </a:lvl5pPr>
            <a:lvl6pPr marL="2721326" indent="0">
              <a:buNone/>
              <a:defRPr sz="2400"/>
            </a:lvl6pPr>
            <a:lvl7pPr marL="3265591" indent="0">
              <a:buNone/>
              <a:defRPr sz="2400"/>
            </a:lvl7pPr>
            <a:lvl8pPr marL="3809855" indent="0">
              <a:buNone/>
              <a:defRPr sz="2400"/>
            </a:lvl8pPr>
            <a:lvl9pPr marL="435412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50"/>
            </a:lvl1pPr>
            <a:lvl2pPr marL="544265" indent="0">
              <a:buNone/>
              <a:defRPr sz="1450"/>
            </a:lvl2pPr>
            <a:lvl3pPr marL="1088530" indent="0">
              <a:buNone/>
              <a:defRPr sz="1200"/>
            </a:lvl3pPr>
            <a:lvl4pPr marL="1632795" indent="0">
              <a:buNone/>
              <a:defRPr sz="1050"/>
            </a:lvl4pPr>
            <a:lvl5pPr marL="2177061" indent="0">
              <a:buNone/>
              <a:defRPr sz="1050"/>
            </a:lvl5pPr>
            <a:lvl6pPr marL="2721326" indent="0">
              <a:buNone/>
              <a:defRPr sz="1050"/>
            </a:lvl6pPr>
            <a:lvl7pPr marL="3265591" indent="0">
              <a:buNone/>
              <a:defRPr sz="1050"/>
            </a:lvl7pPr>
            <a:lvl8pPr marL="3809855" indent="0">
              <a:buNone/>
              <a:defRPr sz="1050"/>
            </a:lvl8pPr>
            <a:lvl9pPr marL="435412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10/11/2021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906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10/11/2021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1060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10/11/2021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7270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3"/>
            <a:ext cx="2844801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pPr defTabSz="1088639"/>
            <a:fld id="{D15044BE-B3F3-4258-B55D-9238C2EBFDF1}" type="datetimeFigureOut">
              <a:rPr lang="en-US" sz="2150" smtClean="0">
                <a:solidFill>
                  <a:prstClr val="black"/>
                </a:solidFill>
              </a:rPr>
              <a:pPr defTabSz="1088639"/>
              <a:t>10/11/2021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3" y="6356353"/>
            <a:ext cx="3860801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pPr defTabSz="1088639"/>
            <a:endParaRPr lang="en-US" sz="2150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2" y="6356353"/>
            <a:ext cx="2844801" cy="365125"/>
          </a:xfrm>
          <a:prstGeom prst="rect">
            <a:avLst/>
          </a:prstGeom>
        </p:spPr>
        <p:txBody>
          <a:bodyPr lIns="91426" tIns="45713" rIns="91426" bIns="45713"/>
          <a:lstStyle/>
          <a:p>
            <a:pPr defTabSz="1088639"/>
            <a:fld id="{E56A0A80-8336-46B1-B89F-89FB7E7362A5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76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7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4265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2pPr>
            <a:lvl3pPr marL="108853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32795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4pPr>
            <a:lvl5pPr marL="2177061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5pPr>
            <a:lvl6pPr marL="2721326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6pPr>
            <a:lvl7pPr marL="3265591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7pPr>
            <a:lvl8pPr marL="3809855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8pPr>
            <a:lvl9pPr marL="435412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10/11/2021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576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349"/>
            </a:lvl1pPr>
            <a:lvl2pPr>
              <a:defRPr sz="2850"/>
            </a:lvl2pPr>
            <a:lvl3pPr>
              <a:defRPr sz="2400"/>
            </a:lvl3pPr>
            <a:lvl4pPr>
              <a:defRPr sz="2150"/>
            </a:lvl4pPr>
            <a:lvl5pPr>
              <a:defRPr sz="2150"/>
            </a:lvl5pPr>
            <a:lvl6pPr>
              <a:defRPr sz="2150"/>
            </a:lvl6pPr>
            <a:lvl7pPr>
              <a:defRPr sz="2150"/>
            </a:lvl7pPr>
            <a:lvl8pPr>
              <a:defRPr sz="2150"/>
            </a:lvl8pPr>
            <a:lvl9pPr>
              <a:defRPr sz="2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3349"/>
            </a:lvl1pPr>
            <a:lvl2pPr>
              <a:defRPr sz="2850"/>
            </a:lvl2pPr>
            <a:lvl3pPr>
              <a:defRPr sz="2400"/>
            </a:lvl3pPr>
            <a:lvl4pPr>
              <a:defRPr sz="2150"/>
            </a:lvl4pPr>
            <a:lvl5pPr>
              <a:defRPr sz="2150"/>
            </a:lvl5pPr>
            <a:lvl6pPr>
              <a:defRPr sz="2150"/>
            </a:lvl6pPr>
            <a:lvl7pPr>
              <a:defRPr sz="2150"/>
            </a:lvl7pPr>
            <a:lvl8pPr>
              <a:defRPr sz="2150"/>
            </a:lvl8pPr>
            <a:lvl9pPr>
              <a:defRPr sz="21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10/11/2021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285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50" b="1"/>
            </a:lvl1pPr>
            <a:lvl2pPr marL="544265" indent="0">
              <a:buNone/>
              <a:defRPr sz="2400" b="1"/>
            </a:lvl2pPr>
            <a:lvl3pPr marL="1088530" indent="0">
              <a:buNone/>
              <a:defRPr sz="2150" b="1"/>
            </a:lvl3pPr>
            <a:lvl4pPr marL="1632795" indent="0">
              <a:buNone/>
              <a:defRPr sz="1900" b="1"/>
            </a:lvl4pPr>
            <a:lvl5pPr marL="2177061" indent="0">
              <a:buNone/>
              <a:defRPr sz="1900" b="1"/>
            </a:lvl5pPr>
            <a:lvl6pPr marL="2721326" indent="0">
              <a:buNone/>
              <a:defRPr sz="1900" b="1"/>
            </a:lvl6pPr>
            <a:lvl7pPr marL="3265591" indent="0">
              <a:buNone/>
              <a:defRPr sz="1900" b="1"/>
            </a:lvl7pPr>
            <a:lvl8pPr marL="3809855" indent="0">
              <a:buNone/>
              <a:defRPr sz="1900" b="1"/>
            </a:lvl8pPr>
            <a:lvl9pPr marL="4354120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8" cy="3951288"/>
          </a:xfrm>
          <a:prstGeom prst="rect">
            <a:avLst/>
          </a:prstGeom>
        </p:spPr>
        <p:txBody>
          <a:bodyPr/>
          <a:lstStyle>
            <a:lvl1pPr>
              <a:defRPr sz="2850"/>
            </a:lvl1pPr>
            <a:lvl2pPr>
              <a:defRPr sz="2400"/>
            </a:lvl2pPr>
            <a:lvl3pPr>
              <a:defRPr sz="215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50" b="1"/>
            </a:lvl1pPr>
            <a:lvl2pPr marL="544265" indent="0">
              <a:buNone/>
              <a:defRPr sz="2400" b="1"/>
            </a:lvl2pPr>
            <a:lvl3pPr marL="1088530" indent="0">
              <a:buNone/>
              <a:defRPr sz="2150" b="1"/>
            </a:lvl3pPr>
            <a:lvl4pPr marL="1632795" indent="0">
              <a:buNone/>
              <a:defRPr sz="1900" b="1"/>
            </a:lvl4pPr>
            <a:lvl5pPr marL="2177061" indent="0">
              <a:buNone/>
              <a:defRPr sz="1900" b="1"/>
            </a:lvl5pPr>
            <a:lvl6pPr marL="2721326" indent="0">
              <a:buNone/>
              <a:defRPr sz="1900" b="1"/>
            </a:lvl6pPr>
            <a:lvl7pPr marL="3265591" indent="0">
              <a:buNone/>
              <a:defRPr sz="1900" b="1"/>
            </a:lvl7pPr>
            <a:lvl8pPr marL="3809855" indent="0">
              <a:buNone/>
              <a:defRPr sz="1900" b="1"/>
            </a:lvl8pPr>
            <a:lvl9pPr marL="4354120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4" cy="3951288"/>
          </a:xfrm>
          <a:prstGeom prst="rect">
            <a:avLst/>
          </a:prstGeom>
        </p:spPr>
        <p:txBody>
          <a:bodyPr/>
          <a:lstStyle>
            <a:lvl1pPr>
              <a:defRPr sz="2850"/>
            </a:lvl1pPr>
            <a:lvl2pPr>
              <a:defRPr sz="2400"/>
            </a:lvl2pPr>
            <a:lvl3pPr>
              <a:defRPr sz="215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10/11/2021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173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10/11/2021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999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10/11/2021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38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50"/>
            </a:lvl1pPr>
            <a:lvl2pPr marL="544265" indent="0">
              <a:buNone/>
              <a:defRPr sz="1450"/>
            </a:lvl2pPr>
            <a:lvl3pPr marL="1088530" indent="0">
              <a:buNone/>
              <a:defRPr sz="1200"/>
            </a:lvl3pPr>
            <a:lvl4pPr marL="1632795" indent="0">
              <a:buNone/>
              <a:defRPr sz="1050"/>
            </a:lvl4pPr>
            <a:lvl5pPr marL="2177061" indent="0">
              <a:buNone/>
              <a:defRPr sz="1050"/>
            </a:lvl5pPr>
            <a:lvl6pPr marL="2721326" indent="0">
              <a:buNone/>
              <a:defRPr sz="1050"/>
            </a:lvl6pPr>
            <a:lvl7pPr marL="3265591" indent="0">
              <a:buNone/>
              <a:defRPr sz="1050"/>
            </a:lvl7pPr>
            <a:lvl8pPr marL="3809855" indent="0">
              <a:buNone/>
              <a:defRPr sz="1050"/>
            </a:lvl8pPr>
            <a:lvl9pPr marL="435412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10/11/2021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7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8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8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99"/>
            </a:lvl1pPr>
            <a:lvl2pPr marL="544265" indent="0">
              <a:buNone/>
              <a:defRPr sz="3349"/>
            </a:lvl2pPr>
            <a:lvl3pPr marL="1088530" indent="0">
              <a:buNone/>
              <a:defRPr sz="2850"/>
            </a:lvl3pPr>
            <a:lvl4pPr marL="1632795" indent="0">
              <a:buNone/>
              <a:defRPr sz="2400"/>
            </a:lvl4pPr>
            <a:lvl5pPr marL="2177061" indent="0">
              <a:buNone/>
              <a:defRPr sz="2400"/>
            </a:lvl5pPr>
            <a:lvl6pPr marL="2721326" indent="0">
              <a:buNone/>
              <a:defRPr sz="2400"/>
            </a:lvl6pPr>
            <a:lvl7pPr marL="3265591" indent="0">
              <a:buNone/>
              <a:defRPr sz="2400"/>
            </a:lvl7pPr>
            <a:lvl8pPr marL="3809855" indent="0">
              <a:buNone/>
              <a:defRPr sz="2400"/>
            </a:lvl8pPr>
            <a:lvl9pPr marL="4354120" indent="0">
              <a:buNone/>
              <a:defRPr sz="2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8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50"/>
            </a:lvl1pPr>
            <a:lvl2pPr marL="544265" indent="0">
              <a:buNone/>
              <a:defRPr sz="1450"/>
            </a:lvl2pPr>
            <a:lvl3pPr marL="1088530" indent="0">
              <a:buNone/>
              <a:defRPr sz="1200"/>
            </a:lvl3pPr>
            <a:lvl4pPr marL="1632795" indent="0">
              <a:buNone/>
              <a:defRPr sz="1050"/>
            </a:lvl4pPr>
            <a:lvl5pPr marL="2177061" indent="0">
              <a:buNone/>
              <a:defRPr sz="1050"/>
            </a:lvl5pPr>
            <a:lvl6pPr marL="2721326" indent="0">
              <a:buNone/>
              <a:defRPr sz="1050"/>
            </a:lvl6pPr>
            <a:lvl7pPr marL="3265591" indent="0">
              <a:buNone/>
              <a:defRPr sz="1050"/>
            </a:lvl7pPr>
            <a:lvl8pPr marL="3809855" indent="0">
              <a:buNone/>
              <a:defRPr sz="1050"/>
            </a:lvl8pPr>
            <a:lvl9pPr marL="435412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1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F9E5E443-43CC-47C0-B016-9A203293290C}" type="datetimeFigureOut">
              <a:rPr lang="en-US" sz="2150" smtClean="0">
                <a:solidFill>
                  <a:prstClr val="black"/>
                </a:solidFill>
              </a:rPr>
              <a:pPr defTabSz="1088639"/>
              <a:t>10/11/2021</a:t>
            </a:fld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pPr defTabSz="1088639"/>
            <a:endParaRPr lang="en-US" sz="215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pPr defTabSz="1088639"/>
            <a:fld id="{24C77148-22BA-41E4-AAE6-AAE78D0077C6}" type="slidenum">
              <a:rPr lang="en-US" sz="2150" smtClean="0">
                <a:solidFill>
                  <a:prstClr val="black"/>
                </a:solidFill>
              </a:rPr>
              <a:pPr defTabSz="1088639"/>
              <a:t>‹#›</a:t>
            </a:fld>
            <a:endParaRPr lang="en-US" sz="215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02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prstClr val="black"/>
              <a:srgbClr val="3333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" y="1762"/>
            <a:ext cx="12191937" cy="71445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 userDrawn="1"/>
        </p:nvSpPr>
        <p:spPr>
          <a:xfrm>
            <a:off x="1714882" y="227626"/>
            <a:ext cx="821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088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TOÁN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12257" y="92974"/>
            <a:ext cx="747320" cy="682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088639" rtl="0" eaLnBrk="1" fontAlgn="auto" latinLnBrk="0" hangingPunct="1">
              <a:lnSpc>
                <a:spcPts val="2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GIÁO </a:t>
            </a:r>
          </a:p>
          <a:p>
            <a:pPr marL="0" marR="0" lvl="0" indent="0" algn="ctr" defTabSz="1088639" rtl="0" eaLnBrk="1" fontAlgn="auto" latinLnBrk="0" hangingPunct="1">
              <a:lnSpc>
                <a:spcPts val="2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DỤC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752264" y="22860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088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THPT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="" xmlns:a16="http://schemas.microsoft.com/office/drawing/2014/main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3624353" y="160457"/>
            <a:ext cx="8567648" cy="488281"/>
          </a:xfrm>
          <a:prstGeom prst="rect">
            <a:avLst/>
          </a:prstGeom>
          <a:pattFill prst="pct80">
            <a:fgClr>
              <a:schemeClr val="bg1">
                <a:lumMod val="95000"/>
              </a:schemeClr>
            </a:fgClr>
            <a:bgClr>
              <a:schemeClr val="accent4">
                <a:lumMod val="40000"/>
                <a:lumOff val="60000"/>
              </a:schemeClr>
            </a:bgClr>
          </a:patt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45714" tIns="22857" rIns="45714" bIns="22857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108863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GIÁO ÁN ĐIỆN TỬ - DIỄN ĐÀN GIÁO VIÊN TOÁN</a:t>
            </a:r>
            <a:endParaRPr kumimoji="0" lang="vi-VN" sz="2400" b="1" i="0" u="none" strike="noStrike" kern="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Chu Van An" panose="02020603050405020304" pitchFamily="18" charset="0"/>
              <a:ea typeface="+mj-ea"/>
              <a:cs typeface="Chu Van 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65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1088530" rtl="0" eaLnBrk="1" latinLnBrk="0" hangingPunct="1">
        <a:spcBef>
          <a:spcPct val="0"/>
        </a:spcBef>
        <a:buNone/>
        <a:defRPr sz="5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99" indent="-408199" algn="l" defTabSz="1088530" rtl="0" eaLnBrk="1" latinLnBrk="0" hangingPunct="1">
        <a:spcBef>
          <a:spcPct val="20000"/>
        </a:spcBef>
        <a:buFont typeface="Arial" pitchFamily="34" charset="0"/>
        <a:buChar char="•"/>
        <a:defRPr sz="3799" kern="1200">
          <a:solidFill>
            <a:schemeClr val="tx1"/>
          </a:solidFill>
          <a:latin typeface="+mn-lt"/>
          <a:ea typeface="+mn-ea"/>
          <a:cs typeface="+mn-cs"/>
        </a:defRPr>
      </a:lvl1pPr>
      <a:lvl2pPr marL="884431" indent="-340166" algn="l" defTabSz="1088530" rtl="0" eaLnBrk="1" latinLnBrk="0" hangingPunct="1">
        <a:spcBef>
          <a:spcPct val="20000"/>
        </a:spcBef>
        <a:buFont typeface="Arial" pitchFamily="34" charset="0"/>
        <a:buChar char="–"/>
        <a:defRPr sz="3349" kern="1200">
          <a:solidFill>
            <a:schemeClr val="tx1"/>
          </a:solidFill>
          <a:latin typeface="+mn-lt"/>
          <a:ea typeface="+mn-ea"/>
          <a:cs typeface="+mn-cs"/>
        </a:defRPr>
      </a:lvl2pPr>
      <a:lvl3pPr marL="1360663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850" kern="1200">
          <a:solidFill>
            <a:schemeClr val="tx1"/>
          </a:solidFill>
          <a:latin typeface="+mn-lt"/>
          <a:ea typeface="+mn-ea"/>
          <a:cs typeface="+mn-cs"/>
        </a:defRPr>
      </a:lvl3pPr>
      <a:lvl4pPr marL="1904928" indent="-272133" algn="l" defTabSz="108853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93" indent="-272133" algn="l" defTabSz="108853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458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723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988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253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1pPr>
      <a:lvl2pPr marL="544265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30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95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61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5pPr>
      <a:lvl6pPr marL="2721326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91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7pPr>
      <a:lvl8pPr marL="3809855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8pPr>
      <a:lvl9pPr marL="4354120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sm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/>
          <p:cNvPicPr>
            <a:picLocks noChangeAspect="1" noChangeArrowheads="1"/>
          </p:cNvPicPr>
          <p:nvPr userDrawn="1"/>
        </p:nvPicPr>
        <p:blipFill>
          <a:blip r:embed="rId14" cstate="print">
            <a:duotone>
              <a:prstClr val="black"/>
              <a:srgbClr val="3333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8" y="1762"/>
            <a:ext cx="12191937" cy="714459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 userDrawn="1"/>
        </p:nvSpPr>
        <p:spPr>
          <a:xfrm>
            <a:off x="1714882" y="227626"/>
            <a:ext cx="821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088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TOÁN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912257" y="92974"/>
            <a:ext cx="747320" cy="6822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088639" rtl="0" eaLnBrk="1" fontAlgn="auto" latinLnBrk="0" hangingPunct="1">
              <a:lnSpc>
                <a:spcPts val="2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GIÁO </a:t>
            </a:r>
          </a:p>
          <a:p>
            <a:pPr marL="0" marR="0" lvl="0" indent="0" algn="ctr" defTabSz="1088639" rtl="0" eaLnBrk="1" fontAlgn="auto" latinLnBrk="0" hangingPunct="1">
              <a:lnSpc>
                <a:spcPts val="22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DỤC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2752264" y="228601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1088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hu Van An" panose="02020603050405020304" pitchFamily="18" charset="0"/>
                <a:ea typeface="AvantGarde-Demi" pitchFamily="18" charset="0"/>
                <a:cs typeface="Chu Van An" panose="02020603050405020304" pitchFamily="18" charset="0"/>
              </a:rPr>
              <a:t>THPT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hu Van An" panose="02020603050405020304" pitchFamily="18" charset="0"/>
              <a:ea typeface="AvantGarde-Demi" pitchFamily="18" charset="0"/>
              <a:cs typeface="Chu Van An" panose="02020603050405020304" pitchFamily="18" charset="0"/>
            </a:endParaRPr>
          </a:p>
        </p:txBody>
      </p:sp>
      <p:sp>
        <p:nvSpPr>
          <p:cNvPr id="12" name="Title 2">
            <a:extLst>
              <a:ext uri="{FF2B5EF4-FFF2-40B4-BE49-F238E27FC236}">
                <a16:creationId xmlns="" xmlns:a16="http://schemas.microsoft.com/office/drawing/2014/main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3624353" y="160457"/>
            <a:ext cx="8567648" cy="488281"/>
          </a:xfrm>
          <a:prstGeom prst="rect">
            <a:avLst/>
          </a:prstGeom>
          <a:pattFill prst="pct80">
            <a:fgClr>
              <a:schemeClr val="bg1">
                <a:lumMod val="95000"/>
              </a:schemeClr>
            </a:fgClr>
            <a:bgClr>
              <a:schemeClr val="accent4">
                <a:lumMod val="40000"/>
                <a:lumOff val="60000"/>
              </a:schemeClr>
            </a:bgClr>
          </a:pattFill>
          <a:ln w="9525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vert="horz" wrap="square" lIns="45714" tIns="22857" rIns="45714" bIns="22857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108863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66"/>
                </a:solidFill>
                <a:effectLst/>
                <a:uLnTx/>
                <a:uFillTx/>
                <a:latin typeface="Chu Van An" panose="02020603050405020304" pitchFamily="18" charset="0"/>
                <a:ea typeface="MS Mincho" panose="02020609040205080304" pitchFamily="49" charset="-128"/>
                <a:cs typeface="Chu Van An" panose="02020603050405020304" pitchFamily="18" charset="0"/>
              </a:rPr>
              <a:t>GIÁO ÁN ĐIỆN TỬ - DIỄN ĐÀN GIÁO VIÊN TOÁN</a:t>
            </a:r>
            <a:endParaRPr kumimoji="0" lang="vi-VN" sz="2400" b="1" i="0" u="none" strike="noStrike" kern="0" cap="none" spc="0" normalizeH="0" baseline="0" noProof="0" dirty="0">
              <a:ln>
                <a:noFill/>
              </a:ln>
              <a:solidFill>
                <a:srgbClr val="FF0066"/>
              </a:solidFill>
              <a:effectLst/>
              <a:uLnTx/>
              <a:uFillTx/>
              <a:latin typeface="Chu Van An" panose="02020603050405020304" pitchFamily="18" charset="0"/>
              <a:ea typeface="+mj-ea"/>
              <a:cs typeface="Chu Van 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624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1088530" rtl="0" eaLnBrk="1" latinLnBrk="0" hangingPunct="1">
        <a:spcBef>
          <a:spcPct val="0"/>
        </a:spcBef>
        <a:buNone/>
        <a:defRPr sz="52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99" indent="-408199" algn="l" defTabSz="1088530" rtl="0" eaLnBrk="1" latinLnBrk="0" hangingPunct="1">
        <a:spcBef>
          <a:spcPct val="20000"/>
        </a:spcBef>
        <a:buFont typeface="Arial" pitchFamily="34" charset="0"/>
        <a:buChar char="•"/>
        <a:defRPr sz="3799" kern="1200">
          <a:solidFill>
            <a:schemeClr val="tx1"/>
          </a:solidFill>
          <a:latin typeface="+mn-lt"/>
          <a:ea typeface="+mn-ea"/>
          <a:cs typeface="+mn-cs"/>
        </a:defRPr>
      </a:lvl1pPr>
      <a:lvl2pPr marL="884431" indent="-340166" algn="l" defTabSz="1088530" rtl="0" eaLnBrk="1" latinLnBrk="0" hangingPunct="1">
        <a:spcBef>
          <a:spcPct val="20000"/>
        </a:spcBef>
        <a:buFont typeface="Arial" pitchFamily="34" charset="0"/>
        <a:buChar char="–"/>
        <a:defRPr sz="3349" kern="1200">
          <a:solidFill>
            <a:schemeClr val="tx1"/>
          </a:solidFill>
          <a:latin typeface="+mn-lt"/>
          <a:ea typeface="+mn-ea"/>
          <a:cs typeface="+mn-cs"/>
        </a:defRPr>
      </a:lvl2pPr>
      <a:lvl3pPr marL="1360663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850" kern="1200">
          <a:solidFill>
            <a:schemeClr val="tx1"/>
          </a:solidFill>
          <a:latin typeface="+mn-lt"/>
          <a:ea typeface="+mn-ea"/>
          <a:cs typeface="+mn-cs"/>
        </a:defRPr>
      </a:lvl3pPr>
      <a:lvl4pPr marL="1904928" indent="-272133" algn="l" defTabSz="108853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93" indent="-272133" algn="l" defTabSz="108853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458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723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988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253" indent="-272133" algn="l" defTabSz="108853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1pPr>
      <a:lvl2pPr marL="544265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30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95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61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5pPr>
      <a:lvl6pPr marL="2721326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91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7pPr>
      <a:lvl8pPr marL="3809855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8pPr>
      <a:lvl9pPr marL="4354120" algn="l" defTabSz="1088530" rtl="0" eaLnBrk="1" latinLnBrk="0" hangingPunct="1">
        <a:defRPr sz="21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10" Type="http://schemas.openxmlformats.org/officeDocument/2006/relationships/image" Target="../media/image43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21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20.png"/><Relationship Id="rId11" Type="http://schemas.openxmlformats.org/officeDocument/2006/relationships/image" Target="../media/image23.png"/><Relationship Id="rId5" Type="http://schemas.openxmlformats.org/officeDocument/2006/relationships/image" Target="../media/image55.png"/><Relationship Id="rId10" Type="http://schemas.openxmlformats.org/officeDocument/2006/relationships/image" Target="../media/image60.png"/><Relationship Id="rId4" Type="http://schemas.openxmlformats.org/officeDocument/2006/relationships/image" Target="../media/image54.png"/><Relationship Id="rId9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7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28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4.png"/><Relationship Id="rId4" Type="http://schemas.openxmlformats.org/officeDocument/2006/relationships/image" Target="../media/image30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5312046" y="1869721"/>
            <a:ext cx="1145464" cy="415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45699" tIns="22850" rIns="45699" bIns="22850" rtlCol="0">
            <a:spAutoFit/>
          </a:bodyPr>
          <a:lstStyle/>
          <a:p>
            <a:pPr algn="ctr" defTabSz="1088639"/>
            <a:r>
              <a:rPr lang="en-US" sz="2400" b="1" dirty="0">
                <a:solidFill>
                  <a:srgbClr val="135F82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ĐẠI SỐ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14500" y="2318397"/>
            <a:ext cx="9144000" cy="738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699" tIns="22850" rIns="45699" bIns="22850" rtlCol="0">
            <a:spAutoFit/>
          </a:bodyPr>
          <a:lstStyle/>
          <a:p>
            <a:pPr algn="ctr" defTabSz="1088639">
              <a:lnSpc>
                <a:spcPct val="150000"/>
              </a:lnSpc>
            </a:pPr>
            <a:r>
              <a:rPr lang="en-US" sz="3000" b="1" dirty="0" err="1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Chương</a:t>
            </a:r>
            <a:r>
              <a:rPr lang="en-US" sz="3000" b="1" dirty="0">
                <a:solidFill>
                  <a:srgbClr val="776249"/>
                </a:solidFill>
                <a:latin typeface="Chu Van An" panose="02020603050405020304" pitchFamily="18" charset="0"/>
                <a:ea typeface="Tahoma" pitchFamily="34" charset="0"/>
                <a:cs typeface="Chu Van An" panose="02020603050405020304" pitchFamily="18" charset="0"/>
              </a:rPr>
              <a:t> 2: TỔ HỢP  XÁC SUẤT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188718" y="941887"/>
            <a:ext cx="906946" cy="914227"/>
            <a:chOff x="12784885" y="1066801"/>
            <a:chExt cx="1814128" cy="1828692"/>
          </a:xfrm>
        </p:grpSpPr>
        <p:sp>
          <p:nvSpPr>
            <p:cNvPr id="24" name="TextBox 23"/>
            <p:cNvSpPr txBox="1"/>
            <p:nvPr/>
          </p:nvSpPr>
          <p:spPr>
            <a:xfrm>
              <a:off x="12784885" y="1066801"/>
              <a:ext cx="1814128" cy="754110"/>
            </a:xfrm>
            <a:prstGeom prst="rect">
              <a:avLst/>
            </a:prstGeom>
            <a:noFill/>
          </p:spPr>
          <p:txBody>
            <a:bodyPr wrap="square" lIns="45699" tIns="22850" rIns="45699" bIns="22850" rtlCol="0">
              <a:spAutoFit/>
            </a:bodyPr>
            <a:lstStyle/>
            <a:p>
              <a:pPr algn="ctr" defTabSz="1088639"/>
              <a:r>
                <a:rPr lang="en-US" sz="2150" b="1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LỚP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3020904" y="1556787"/>
              <a:ext cx="1184882" cy="1338706"/>
            </a:xfrm>
            <a:prstGeom prst="rect">
              <a:avLst/>
            </a:prstGeom>
            <a:noFill/>
          </p:spPr>
          <p:txBody>
            <a:bodyPr wrap="none" lIns="45699" tIns="22850" rIns="45699" bIns="22850" rtlCol="0">
              <a:spAutoFit/>
            </a:bodyPr>
            <a:lstStyle/>
            <a:p>
              <a:pPr defTabSz="1088639"/>
              <a:r>
                <a:rPr lang="en-US" sz="4049" dirty="0">
                  <a:solidFill>
                    <a:srgbClr val="135F82"/>
                  </a:solidFill>
                  <a:latin typeface="Chu Van An" panose="02020603050405020304" pitchFamily="18" charset="0"/>
                  <a:ea typeface="AvantGarde" pitchFamily="2" charset="0"/>
                  <a:cs typeface="Chu Van An" panose="02020603050405020304" pitchFamily="18" charset="0"/>
                </a:rPr>
                <a:t>11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390563" y="983120"/>
            <a:ext cx="1119042" cy="853403"/>
            <a:chOff x="11186391" y="149817"/>
            <a:chExt cx="2238375" cy="1707027"/>
          </a:xfrm>
        </p:grpSpPr>
        <p:pic>
          <p:nvPicPr>
            <p:cNvPr id="20" name="Picture 5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27236" y="149817"/>
              <a:ext cx="1495424" cy="14954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86391" y="1620306"/>
              <a:ext cx="2238375" cy="2365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2" name="Group 26"/>
          <p:cNvGrpSpPr/>
          <p:nvPr/>
        </p:nvGrpSpPr>
        <p:grpSpPr>
          <a:xfrm>
            <a:off x="2164824" y="4822247"/>
            <a:ext cx="8544227" cy="499761"/>
            <a:chOff x="7483861" y="7543801"/>
            <a:chExt cx="17012919" cy="999652"/>
          </a:xfrm>
        </p:grpSpPr>
        <p:sp>
          <p:nvSpPr>
            <p:cNvPr id="44" name="TextBox 43"/>
            <p:cNvSpPr txBox="1"/>
            <p:nvPr/>
          </p:nvSpPr>
          <p:spPr>
            <a:xfrm>
              <a:off x="8993188" y="7620003"/>
              <a:ext cx="15503592" cy="923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088639"/>
              <a:r>
                <a:rPr lang="en-US" sz="24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QUY TẮC NHÂN</a:t>
              </a:r>
            </a:p>
          </p:txBody>
        </p:sp>
        <p:grpSp>
          <p:nvGrpSpPr>
            <p:cNvPr id="3" name="Group 27"/>
            <p:cNvGrpSpPr/>
            <p:nvPr/>
          </p:nvGrpSpPr>
          <p:grpSpPr>
            <a:xfrm>
              <a:off x="7483861" y="7543801"/>
              <a:ext cx="1251657" cy="949167"/>
              <a:chOff x="7483860" y="7543801"/>
              <a:chExt cx="1251657" cy="949167"/>
            </a:xfrm>
          </p:grpSpPr>
          <p:sp>
            <p:nvSpPr>
              <p:cNvPr id="46" name="Isosceles Triangle 44"/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4" name="Group 29"/>
              <p:cNvGrpSpPr/>
              <p:nvPr/>
            </p:nvGrpSpPr>
            <p:grpSpPr>
              <a:xfrm>
                <a:off x="7493378" y="7646473"/>
                <a:ext cx="1242139" cy="846495"/>
                <a:chOff x="7493378" y="7646473"/>
                <a:chExt cx="1242139" cy="846495"/>
              </a:xfrm>
            </p:grpSpPr>
            <p:sp>
              <p:nvSpPr>
                <p:cNvPr id="48" name="Round Same Side Corner Rectangle 47"/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88639"/>
                  <a:endParaRPr lang="en-US" sz="215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49" name="TextBox 48"/>
                <p:cNvSpPr txBox="1"/>
                <p:nvPr/>
              </p:nvSpPr>
              <p:spPr>
                <a:xfrm>
                  <a:off x="7780883" y="7646473"/>
                  <a:ext cx="897543" cy="8464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1088639"/>
                  <a:r>
                    <a:rPr lang="en-US" sz="2150" b="1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6" name="Group 26"/>
          <p:cNvGrpSpPr/>
          <p:nvPr/>
        </p:nvGrpSpPr>
        <p:grpSpPr>
          <a:xfrm>
            <a:off x="2172492" y="4133395"/>
            <a:ext cx="7424569" cy="499763"/>
            <a:chOff x="7459670" y="7543799"/>
            <a:chExt cx="14851071" cy="999657"/>
          </a:xfrm>
        </p:grpSpPr>
        <p:sp>
          <p:nvSpPr>
            <p:cNvPr id="28" name="TextBox 27"/>
            <p:cNvSpPr txBox="1"/>
            <p:nvPr/>
          </p:nvSpPr>
          <p:spPr>
            <a:xfrm>
              <a:off x="8993186" y="7620005"/>
              <a:ext cx="13317555" cy="923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088639"/>
              <a:r>
                <a:rPr lang="en-US" sz="24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QUY TẮC CỘNG</a:t>
              </a:r>
            </a:p>
          </p:txBody>
        </p:sp>
        <p:grpSp>
          <p:nvGrpSpPr>
            <p:cNvPr id="7" name="Group 27"/>
            <p:cNvGrpSpPr/>
            <p:nvPr/>
          </p:nvGrpSpPr>
          <p:grpSpPr>
            <a:xfrm>
              <a:off x="7459670" y="7543799"/>
              <a:ext cx="1381118" cy="942749"/>
              <a:chOff x="7459669" y="7543800"/>
              <a:chExt cx="1381118" cy="942749"/>
            </a:xfrm>
          </p:grpSpPr>
          <p:sp>
            <p:nvSpPr>
              <p:cNvPr id="3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8" name="Group 29"/>
              <p:cNvGrpSpPr/>
              <p:nvPr/>
            </p:nvGrpSpPr>
            <p:grpSpPr>
              <a:xfrm>
                <a:off x="7469187" y="7640053"/>
                <a:ext cx="1371600" cy="846496"/>
                <a:chOff x="7469187" y="7640053"/>
                <a:chExt cx="1371600" cy="846496"/>
              </a:xfrm>
            </p:grpSpPr>
            <p:sp>
              <p:nvSpPr>
                <p:cNvPr id="32" name="Round Same Side Corner Rectangle 31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88639"/>
                  <a:endParaRPr lang="en-US" sz="215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7845452" y="7640053"/>
                  <a:ext cx="635514" cy="84649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1088639"/>
                  <a:r>
                    <a:rPr lang="en-US" sz="2150" b="1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</a:t>
                  </a:r>
                </a:p>
              </p:txBody>
            </p:sp>
          </p:grpSp>
        </p:grpSp>
      </p:grpSp>
      <p:sp>
        <p:nvSpPr>
          <p:cNvPr id="23" name="TextBox 22"/>
          <p:cNvSpPr txBox="1"/>
          <p:nvPr/>
        </p:nvSpPr>
        <p:spPr>
          <a:xfrm>
            <a:off x="4437958" y="2993492"/>
            <a:ext cx="3782403" cy="5538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none" lIns="45699" tIns="22850" rIns="45699" bIns="22850" rtlCol="0">
            <a:spAutoFit/>
          </a:bodyPr>
          <a:lstStyle/>
          <a:p>
            <a:pPr algn="ctr" defTabSz="1088639"/>
            <a:r>
              <a:rPr lang="vi-VN" sz="32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Bài </a:t>
            </a:r>
            <a:r>
              <a:rPr lang="en-US" sz="32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1</a:t>
            </a:r>
            <a:r>
              <a:rPr lang="vi-VN" sz="32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:</a:t>
            </a:r>
            <a:r>
              <a:rPr lang="en-US" sz="32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3299" b="1" dirty="0" err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Quy</a:t>
            </a:r>
            <a:r>
              <a:rPr lang="en-US" sz="32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3299" b="1" dirty="0" err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tắc</a:t>
            </a:r>
            <a:r>
              <a:rPr lang="en-US" sz="32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3299" b="1" dirty="0" err="1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đếm</a:t>
            </a:r>
            <a:r>
              <a:rPr lang="vi-VN" sz="32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  <a:r>
              <a:rPr lang="en-US" sz="3299" b="1" dirty="0">
                <a:solidFill>
                  <a:srgbClr val="135F82"/>
                </a:solidFill>
                <a:latin typeface="AvantGarde-Demi" pitchFamily="18" charset="0"/>
                <a:ea typeface="AvantGarde-Demi" pitchFamily="18" charset="0"/>
                <a:cs typeface="AvantGarde-Demi" pitchFamily="18" charset="0"/>
              </a:rPr>
              <a:t> </a:t>
            </a:r>
          </a:p>
        </p:txBody>
      </p:sp>
      <p:sp>
        <p:nvSpPr>
          <p:cNvPr id="54" name="Rounded Rectangle 53"/>
          <p:cNvSpPr/>
          <p:nvPr/>
        </p:nvSpPr>
        <p:spPr>
          <a:xfrm>
            <a:off x="1714500" y="3958601"/>
            <a:ext cx="9506542" cy="2136799"/>
          </a:xfrm>
          <a:prstGeom prst="roundRect">
            <a:avLst>
              <a:gd name="adj" fmla="val 4570"/>
            </a:avLst>
          </a:prstGeom>
          <a:noFill/>
          <a:ln>
            <a:solidFill>
              <a:srgbClr val="145F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699" tIns="22850" rIns="45699" bIns="22850" rtlCol="0" anchor="ctr"/>
          <a:lstStyle/>
          <a:p>
            <a:pPr algn="ctr" defTabSz="1088639"/>
            <a:endParaRPr lang="en-US" sz="215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52" name="Picture 3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74" y="703521"/>
            <a:ext cx="1577312" cy="1598895"/>
          </a:xfrm>
          <a:prstGeom prst="rect">
            <a:avLst/>
          </a:prstGeom>
          <a:noFill/>
        </p:spPr>
      </p:pic>
      <p:pic>
        <p:nvPicPr>
          <p:cNvPr id="53" name="Picture 27">
            <a:extLst>
              <a:ext uri="{FF2B5EF4-FFF2-40B4-BE49-F238E27FC236}">
                <a16:creationId xmlns="" xmlns:a16="http://schemas.microsoft.com/office/drawing/2014/main" id="{70E0D186-02F4-4066-B916-5BC17329F7C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99929" y="716221"/>
            <a:ext cx="1692071" cy="1692292"/>
          </a:xfrm>
          <a:prstGeom prst="rect">
            <a:avLst/>
          </a:prstGeom>
        </p:spPr>
      </p:pic>
      <p:grpSp>
        <p:nvGrpSpPr>
          <p:cNvPr id="45" name="Group 26">
            <a:extLst>
              <a:ext uri="{FF2B5EF4-FFF2-40B4-BE49-F238E27FC236}">
                <a16:creationId xmlns="" xmlns:a16="http://schemas.microsoft.com/office/drawing/2014/main" id="{BEA94561-46B0-4917-8930-54EE03CBF59F}"/>
              </a:ext>
            </a:extLst>
          </p:cNvPr>
          <p:cNvGrpSpPr/>
          <p:nvPr/>
        </p:nvGrpSpPr>
        <p:grpSpPr>
          <a:xfrm>
            <a:off x="2164824" y="5485799"/>
            <a:ext cx="8544227" cy="499761"/>
            <a:chOff x="7483861" y="7543801"/>
            <a:chExt cx="17012919" cy="999652"/>
          </a:xfrm>
        </p:grpSpPr>
        <p:sp>
          <p:nvSpPr>
            <p:cNvPr id="47" name="TextBox 46">
              <a:extLst>
                <a:ext uri="{FF2B5EF4-FFF2-40B4-BE49-F238E27FC236}">
                  <a16:creationId xmlns="" xmlns:a16="http://schemas.microsoft.com/office/drawing/2014/main" id="{12A5572F-F8D3-48A0-807B-52B9F43CD1E8}"/>
                </a:ext>
              </a:extLst>
            </p:cNvPr>
            <p:cNvSpPr txBox="1"/>
            <p:nvPr/>
          </p:nvSpPr>
          <p:spPr>
            <a:xfrm>
              <a:off x="8993188" y="7620003"/>
              <a:ext cx="15503592" cy="9234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1088639"/>
              <a:r>
                <a:rPr lang="en-US" sz="2400" b="1" dirty="0">
                  <a:solidFill>
                    <a:srgbClr val="135F82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BÀI TẬP TRẮC NGHIỆM</a:t>
              </a:r>
            </a:p>
          </p:txBody>
        </p:sp>
        <p:grpSp>
          <p:nvGrpSpPr>
            <p:cNvPr id="50" name="Group 27">
              <a:extLst>
                <a:ext uri="{FF2B5EF4-FFF2-40B4-BE49-F238E27FC236}">
                  <a16:creationId xmlns="" xmlns:a16="http://schemas.microsoft.com/office/drawing/2014/main" id="{4F080B53-4E5F-4A8B-A74E-9B5A96792F7E}"/>
                </a:ext>
              </a:extLst>
            </p:cNvPr>
            <p:cNvGrpSpPr/>
            <p:nvPr/>
          </p:nvGrpSpPr>
          <p:grpSpPr>
            <a:xfrm>
              <a:off x="7483861" y="7543801"/>
              <a:ext cx="1251657" cy="949167"/>
              <a:chOff x="7483860" y="7543801"/>
              <a:chExt cx="1251657" cy="949167"/>
            </a:xfrm>
          </p:grpSpPr>
          <p:sp>
            <p:nvSpPr>
              <p:cNvPr id="51" name="Isosceles Triangle 44">
                <a:extLst>
                  <a:ext uri="{FF2B5EF4-FFF2-40B4-BE49-F238E27FC236}">
                    <a16:creationId xmlns="" xmlns:a16="http://schemas.microsoft.com/office/drawing/2014/main" id="{6CFF83E4-5771-49E6-A981-D8EA93C84A2F}"/>
                  </a:ext>
                </a:extLst>
              </p:cNvPr>
              <p:cNvSpPr/>
              <p:nvPr/>
            </p:nvSpPr>
            <p:spPr>
              <a:xfrm rot="16200000">
                <a:off x="7494127" y="7533534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58" name="Group 29">
                <a:extLst>
                  <a:ext uri="{FF2B5EF4-FFF2-40B4-BE49-F238E27FC236}">
                    <a16:creationId xmlns="" xmlns:a16="http://schemas.microsoft.com/office/drawing/2014/main" id="{90D4C765-EEDB-42E9-B6F2-CD8075015702}"/>
                  </a:ext>
                </a:extLst>
              </p:cNvPr>
              <p:cNvGrpSpPr/>
              <p:nvPr/>
            </p:nvGrpSpPr>
            <p:grpSpPr>
              <a:xfrm>
                <a:off x="7493378" y="7646473"/>
                <a:ext cx="1242139" cy="846495"/>
                <a:chOff x="7493378" y="7646473"/>
                <a:chExt cx="1242139" cy="846495"/>
              </a:xfrm>
            </p:grpSpPr>
            <p:sp>
              <p:nvSpPr>
                <p:cNvPr id="64" name="Round Same Side Corner Rectangle 47">
                  <a:extLst>
                    <a:ext uri="{FF2B5EF4-FFF2-40B4-BE49-F238E27FC236}">
                      <a16:creationId xmlns="" xmlns:a16="http://schemas.microsoft.com/office/drawing/2014/main" id="{0F1351BE-7FC0-4CBA-84CF-9EF8D7274E66}"/>
                    </a:ext>
                  </a:extLst>
                </p:cNvPr>
                <p:cNvSpPr/>
                <p:nvPr/>
              </p:nvSpPr>
              <p:spPr>
                <a:xfrm rot="5400000">
                  <a:off x="7748688" y="7429818"/>
                  <a:ext cx="731520" cy="1242139"/>
                </a:xfrm>
                <a:prstGeom prst="round2SameRect">
                  <a:avLst/>
                </a:prstGeom>
                <a:solidFill>
                  <a:srgbClr val="14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1088639"/>
                  <a:endParaRPr lang="en-US" sz="2150">
                    <a:solidFill>
                      <a:prstClr val="white"/>
                    </a:solidFill>
                    <a:latin typeface="Calibri"/>
                  </a:endParaRPr>
                </a:p>
              </p:txBody>
            </p:sp>
            <p:sp>
              <p:nvSpPr>
                <p:cNvPr id="65" name="TextBox 64">
                  <a:extLst>
                    <a:ext uri="{FF2B5EF4-FFF2-40B4-BE49-F238E27FC236}">
                      <a16:creationId xmlns="" xmlns:a16="http://schemas.microsoft.com/office/drawing/2014/main" id="{441938B6-8157-4980-8D86-6D46F5366DEA}"/>
                    </a:ext>
                  </a:extLst>
                </p:cNvPr>
                <p:cNvSpPr txBox="1"/>
                <p:nvPr/>
              </p:nvSpPr>
              <p:spPr>
                <a:xfrm>
                  <a:off x="7780883" y="7646473"/>
                  <a:ext cx="897543" cy="84649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 defTabSz="1088639"/>
                  <a:r>
                    <a:rPr lang="en-US" sz="2150" b="1" dirty="0">
                      <a:solidFill>
                        <a:prstClr val="white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II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312046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5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602669" y="2895601"/>
            <a:ext cx="11068451" cy="3847668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886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923451"/>
              <a:chOff x="1205494" y="6941416"/>
              <a:chExt cx="3493741" cy="923451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923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kumimoji="0" lang="en-US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190500" y="1181100"/>
            <a:ext cx="11758617" cy="1469046"/>
            <a:chOff x="992187" y="2564544"/>
            <a:chExt cx="22472819" cy="2938474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264949" y="2786837"/>
              <a:ext cx="22200057" cy="271618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just" defTabSz="10885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Cho </a:t>
              </a:r>
              <a:r>
                <a:rPr kumimoji="0" lang="en-US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các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chữ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0; 1; 2; 3; 4; 5.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Từ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các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chữ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đã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cho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lập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được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bao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nhiêu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chẵn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có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4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chữ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khác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nhau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?</a:t>
              </a: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53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53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108853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70" cy="9198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Tahoma" pitchFamily="34" charset="0"/>
                  </a:rPr>
                  <a:t>Câu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Tahoma" pitchFamily="34" charset="0"/>
                  </a:rPr>
                  <a:t> </a:t>
                </a:r>
                <a:r>
                  <a:rPr kumimoji="0" lang="en-US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Tahoma" pitchFamily="34" charset="0"/>
                  </a:rPr>
                  <a:t>2.</a:t>
                </a:r>
                <a:endPara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8081568" y="6157805"/>
                <a:ext cx="1675884" cy="3468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</m:oMath>
                  </m:oMathPara>
                </a14:m>
                <a:endParaRPr kumimoji="0" lang="en-US" sz="2400" b="1" i="0" u="none" strike="noStrike" kern="1200" cap="none" spc="-75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1568" y="6157805"/>
                <a:ext cx="1675884" cy="346855"/>
              </a:xfrm>
              <a:prstGeom prst="rect">
                <a:avLst/>
              </a:prstGeom>
              <a:blipFill>
                <a:blip r:embed="rId3"/>
                <a:stretch>
                  <a:fillRect l="-3636" b="-596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52176" y="2244461"/>
                <a:ext cx="219427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160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2176" y="2244461"/>
                <a:ext cx="2194271" cy="461665"/>
              </a:xfrm>
              <a:prstGeom prst="rect">
                <a:avLst/>
              </a:prstGeom>
              <a:blipFill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3857039" y="2245258"/>
                <a:ext cx="219427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vi-VN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156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7039" y="2245258"/>
                <a:ext cx="2194271" cy="461665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6500830" y="2254410"/>
                <a:ext cx="222355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vi-VN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752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830" y="2254410"/>
                <a:ext cx="2223554" cy="461665"/>
              </a:xfrm>
              <a:prstGeom prst="rect">
                <a:avLst/>
              </a:prstGeom>
              <a:blipFill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173904" y="2239869"/>
                <a:ext cx="201173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vi-VN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240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vi-V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3904" y="2239869"/>
                <a:ext cx="2011731" cy="461665"/>
              </a:xfrm>
              <a:prstGeom prst="rect">
                <a:avLst/>
              </a:prstGeom>
              <a:blipFill>
                <a:blip r:embed="rId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454504" y="783804"/>
            <a:ext cx="4736043" cy="526318"/>
            <a:chOff x="739068" y="1515168"/>
            <a:chExt cx="9473319" cy="1052773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45709" tIns="22855" rIns="45709" bIns="22855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10886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1052773"/>
              <a:chOff x="739068" y="1515168"/>
              <a:chExt cx="8177919" cy="1052773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5"/>
                <a:ext cx="6784256" cy="86188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200" b="1" i="0" u="none" strike="noStrike" kern="1200" cap="none" spc="0" normalizeH="0" baseline="0" noProof="0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effectLst/>
                    <a:uLnTx/>
                    <a:uFillTx/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57" name="Oval 56"/>
          <p:cNvSpPr/>
          <p:nvPr/>
        </p:nvSpPr>
        <p:spPr>
          <a:xfrm>
            <a:off x="4306559" y="2213143"/>
            <a:ext cx="472743" cy="540715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150" b="1" dirty="0">
                <a:ln w="22225">
                  <a:solidFill>
                    <a:srgbClr val="F3A447"/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B</a:t>
            </a:r>
            <a:endParaRPr kumimoji="0" lang="en-US" sz="2150" b="1" i="0" u="none" strike="noStrike" kern="1200" cap="none" spc="0" normalizeH="0" baseline="0" noProof="0" dirty="0">
              <a:ln w="22225">
                <a:solidFill>
                  <a:srgbClr val="F3A447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65004" y="2997736"/>
                <a:ext cx="9826996" cy="863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Gọi </a:t>
                </a:r>
                <a:r>
                  <a:rPr kumimoji="0" lang="en-US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số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có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4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chữ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số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cần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lập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là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𝑎𝑏𝑐𝑑</m:t>
                        </m:r>
                      </m:e>
                    </m:acc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 </m:t>
                    </m:r>
                    <m:d>
                      <m:dPr>
                        <m:ctrlP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≠0;</m:t>
                        </m:r>
                        <m: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𝑑</m:t>
                        </m:r>
                        <m: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⋮2</m:t>
                        </m:r>
                      </m:e>
                    </m:d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5004" y="2997736"/>
                <a:ext cx="9826996" cy="863634"/>
              </a:xfrm>
              <a:prstGeom prst="rect">
                <a:avLst/>
              </a:prstGeom>
              <a:blipFill>
                <a:blip r:embed="rId8"/>
                <a:stretch>
                  <a:fillRect l="-993" t="-42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5190547" y="3506301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772172" y="3522589"/>
                <a:ext cx="16931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Nếu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𝑑</m:t>
                    </m:r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=0: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172" y="3522589"/>
                <a:ext cx="1693111" cy="461665"/>
              </a:xfrm>
              <a:prstGeom prst="rect">
                <a:avLst/>
              </a:prstGeom>
              <a:blipFill>
                <a:blip r:embed="rId9"/>
                <a:stretch>
                  <a:fillRect l="-5776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6500830" y="3555959"/>
                <a:ext cx="169311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Nếu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𝑑</m:t>
                    </m:r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0: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0830" y="3555959"/>
                <a:ext cx="1693111" cy="461665"/>
              </a:xfrm>
              <a:prstGeom prst="rect">
                <a:avLst/>
              </a:prstGeom>
              <a:blipFill>
                <a:blip r:embed="rId10"/>
                <a:stretch>
                  <a:fillRect l="-5396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2444650" y="3553167"/>
            <a:ext cx="30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i="1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5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2487499" y="4035143"/>
            <a:ext cx="30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2503913" y="4508625"/>
            <a:ext cx="30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i="1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1274158" y="4969429"/>
            <a:ext cx="43445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5.4.3=60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8132754" y="3555958"/>
            <a:ext cx="30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2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55033" y="3897237"/>
            <a:ext cx="30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8155033" y="4286017"/>
            <a:ext cx="30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193941" y="4687751"/>
            <a:ext cx="3087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Chọn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en-US" sz="2400" i="1" noProof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sz="2400" b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3 </a:t>
            </a:r>
            <a:r>
              <a:rPr kumimoji="0" lang="en-US" sz="2400" b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6963182" y="5185283"/>
            <a:ext cx="6718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2.4.4.3=96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490831" y="5702790"/>
            <a:ext cx="4255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60+96=156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thỏa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mãn</a:t>
            </a:r>
            <a:r>
              <a:rPr lang="en-US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27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2" grpId="0"/>
      <p:bldP spid="53" grpId="0"/>
      <p:bldP spid="53" grpId="1"/>
      <p:bldP spid="54" grpId="0"/>
      <p:bldP spid="55" grpId="0"/>
      <p:bldP spid="57" grpId="0" animBg="1"/>
      <p:bldP spid="5" grpId="0"/>
      <p:bldP spid="52" grpId="0"/>
      <p:bldP spid="78" grpId="0"/>
      <p:bldP spid="50" grpId="0"/>
      <p:bldP spid="51" grpId="0"/>
      <p:bldP spid="56" grpId="0"/>
      <p:bldP spid="76" grpId="0"/>
      <p:bldP spid="77" grpId="0"/>
      <p:bldP spid="79" grpId="0"/>
      <p:bldP spid="80" grpId="0"/>
      <p:bldP spid="81" grpId="0"/>
      <p:bldP spid="82" grpId="0"/>
      <p:bldP spid="83" grpId="0"/>
      <p:bldP spid="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8" name="Group 147"/>
          <p:cNvGrpSpPr/>
          <p:nvPr/>
        </p:nvGrpSpPr>
        <p:grpSpPr>
          <a:xfrm>
            <a:off x="47389" y="706766"/>
            <a:ext cx="11695971" cy="1449624"/>
            <a:chOff x="992187" y="2281185"/>
            <a:chExt cx="22353091" cy="4371445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6999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just" defTabSz="10885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  </a:t>
              </a:r>
              <a:r>
                <a:rPr kumimoji="0" lang="en-US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253125000 </a:t>
              </a:r>
              <a:r>
                <a:rPr kumimoji="0" lang="en-US" sz="24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có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bao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nhiêu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ước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số</a:t>
              </a:r>
              <a:r>
                <a:rPr kumimoji="0" lang="en-US" sz="2400" b="0" i="0" u="none" strike="noStrike" kern="1200" cap="none" spc="0" normalizeH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tự</a:t>
              </a:r>
              <a:r>
                <a:rPr kumimoji="0" lang="en-US" sz="2400" b="0" i="0" u="none" strike="noStrike" kern="1200" cap="none" spc="0" normalizeH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 </a:t>
              </a:r>
              <a:r>
                <a:rPr kumimoji="0" lang="en-US" sz="2400" b="0" i="0" u="none" strike="noStrike" kern="1200" cap="none" spc="0" normalizeH="0" noProof="0" dirty="0" err="1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nhiên</a:t>
              </a:r>
              <a:r>
                <a:rPr kumimoji="0" lang="en-US" sz="2400" b="0" i="0" u="none" strike="noStrike" kern="1200" cap="none" spc="0" normalizeH="0" noProof="0" dirty="0" smtClean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rPr>
                <a:t>?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endParaRP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281185"/>
              <a:ext cx="3124200" cy="1306819"/>
              <a:chOff x="534987" y="1322180"/>
              <a:chExt cx="4197167" cy="1502023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53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53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marL="0" marR="0" lvl="0" indent="0" algn="l" defTabSz="108853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6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marL="0" marR="0" lvl="0" indent="0" algn="ctr" defTabSz="108853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322180"/>
                <a:ext cx="3173470" cy="13867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0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Tahoma" pitchFamily="34" charset="0"/>
                  </a:rPr>
                  <a:t>Câu</a:t>
                </a:r>
                <a:r>
                  <a:rPr kumimoji="0" 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Tahoma" pitchFamily="34" charset="0"/>
                  </a:rPr>
                  <a:t> </a:t>
                </a:r>
                <a:r>
                  <a:rPr kumimoji="0" lang="en-US" sz="2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Tahoma" pitchFamily="34" charset="0"/>
                    <a:ea typeface="+mn-ea"/>
                    <a:cs typeface="Tahoma" pitchFamily="34" charset="0"/>
                  </a:rPr>
                  <a:t>3.</a:t>
                </a:r>
                <a:endParaRPr kumimoji="0" lang="en-US" sz="2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237471" y="1661130"/>
                <a:ext cx="219427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 160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471" y="1661130"/>
                <a:ext cx="2194271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3791924" y="1677455"/>
                <a:ext cx="219427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vi-VN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240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924" y="1677455"/>
                <a:ext cx="2194271" cy="461665"/>
              </a:xfrm>
              <a:prstGeom prst="rect">
                <a:avLst/>
              </a:prstGeom>
              <a:blipFill>
                <a:blip r:embed="rId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6201015" y="1677455"/>
                <a:ext cx="222355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vi-VN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180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en-GB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01015" y="1677455"/>
                <a:ext cx="2223554" cy="461665"/>
              </a:xfrm>
              <a:prstGeom prst="rect">
                <a:avLst/>
              </a:prstGeom>
              <a:blipFill>
                <a:blip r:embed="rId5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8685110" y="1677455"/>
                <a:ext cx="201173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kumimoji="0" lang="vi-VN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kumimoji="0" lang="en-US" sz="2400" b="1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kumimoji="0" lang="en-US" sz="2400" b="0" i="0" u="none" strike="noStrike" kern="1200" cap="none" spc="-75" normalizeH="0" baseline="0" noProof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180</m:t>
                      </m:r>
                      <m:r>
                        <m:rPr>
                          <m:nor/>
                        </m:rPr>
                        <a:rPr kumimoji="0" lang="en-GB" sz="2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m:t>.</m:t>
                      </m:r>
                    </m:oMath>
                  </m:oMathPara>
                </a14:m>
                <a:endParaRPr kumimoji="0" lang="vi-VN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85110" y="1677455"/>
                <a:ext cx="2011731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" name="Oval 56"/>
          <p:cNvSpPr/>
          <p:nvPr/>
        </p:nvSpPr>
        <p:spPr>
          <a:xfrm>
            <a:off x="9037383" y="1631734"/>
            <a:ext cx="472743" cy="564604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886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150" b="1" dirty="0">
                <a:ln w="22225">
                  <a:solidFill>
                    <a:srgbClr val="F3A447"/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D</a:t>
            </a:r>
            <a:endParaRPr kumimoji="0" lang="en-US" sz="2150" b="1" i="0" u="none" strike="noStrike" kern="1200" cap="none" spc="0" normalizeH="0" baseline="0" noProof="0" dirty="0">
              <a:ln w="22225">
                <a:solidFill>
                  <a:srgbClr val="F3A447"/>
                </a:solidFill>
                <a:prstDash val="solid"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6" name="Group 95"/>
          <p:cNvGrpSpPr/>
          <p:nvPr/>
        </p:nvGrpSpPr>
        <p:grpSpPr>
          <a:xfrm>
            <a:off x="47390" y="2122795"/>
            <a:ext cx="11854566" cy="4735205"/>
            <a:chOff x="1205494" y="6941416"/>
            <a:chExt cx="22139783" cy="6545984"/>
          </a:xfrm>
        </p:grpSpPr>
        <p:sp>
          <p:nvSpPr>
            <p:cNvPr id="97" name="Rounded Rectangle 96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10886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98" name="Group 97"/>
            <p:cNvGrpSpPr/>
            <p:nvPr/>
          </p:nvGrpSpPr>
          <p:grpSpPr>
            <a:xfrm>
              <a:off x="1205494" y="6941416"/>
              <a:ext cx="3493741" cy="923451"/>
              <a:chOff x="1205494" y="6941416"/>
              <a:chExt cx="3493741" cy="923451"/>
            </a:xfrm>
          </p:grpSpPr>
          <p:sp>
            <p:nvSpPr>
              <p:cNvPr id="99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0" name="TextBox 99"/>
              <p:cNvSpPr txBox="1"/>
              <p:nvPr/>
            </p:nvSpPr>
            <p:spPr>
              <a:xfrm>
                <a:off x="2057667" y="6941416"/>
                <a:ext cx="2641568" cy="923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kumimoji="0" lang="en-US" sz="24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kumimoji="0" lang="en-US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1" name="Round Diagonal Corner Rectangle 100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6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02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1088639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15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800222" y="2831980"/>
                <a:ext cx="39622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253125000=</m:t>
                      </m:r>
                      <m:sSup>
                        <m:sSup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5</m:t>
                          </m:r>
                        </m:e>
                        <m:sup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8</m:t>
                          </m:r>
                        </m:sup>
                      </m:sSup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.</m:t>
                      </m:r>
                      <m:sSup>
                        <m:sSup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  <m:sup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p>
                      <m:r>
                        <a:rPr kumimoji="0" lang="en-US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Times New Roman" panose="02020603050405020304" pitchFamily="18" charset="0"/>
                        </a:rPr>
                        <m:t>.</m:t>
                      </m:r>
                      <m:sSup>
                        <m:sSupPr>
                          <m:ctrlP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  <m:sup>
                          <m:r>
                            <a:rPr kumimoji="0" lang="en-US" sz="24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222" y="2831980"/>
                <a:ext cx="3962278" cy="46166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1237471" y="3443307"/>
                <a:ext cx="84961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Do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đó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mỗi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ước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tự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nhiên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của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số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đã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cho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có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dạng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  <m:sSup>
                      <m:sSupPr>
                        <m:ctrlP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</m:sup>
                    </m:sSup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471" y="3443307"/>
                <a:ext cx="8496178" cy="461665"/>
              </a:xfrm>
              <a:prstGeom prst="rect">
                <a:avLst/>
              </a:prstGeom>
              <a:blipFill>
                <a:blip r:embed="rId8"/>
                <a:stretch>
                  <a:fillRect l="-114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1237471" y="4077661"/>
                <a:ext cx="84961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Chọn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1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m</a:t>
                </a:r>
                <a:r>
                  <a:rPr kumimoji="0" lang="en-US" sz="2400" b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có</a:t>
                </a:r>
                <a:r>
                  <a:rPr kumimoji="0" lang="en-US" sz="2400" b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9 </a:t>
                </a:r>
                <a:r>
                  <a:rPr kumimoji="0" lang="en-US" sz="2400" b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cách</a:t>
                </a:r>
                <a:r>
                  <a:rPr kumimoji="0" lang="en-US" sz="2400" b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𝑚</m:t>
                    </m:r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0;1;2;…;8</m:t>
                        </m:r>
                      </m:e>
                    </m:d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7471" y="4077661"/>
                <a:ext cx="8496178" cy="461665"/>
              </a:xfrm>
              <a:prstGeom prst="rect">
                <a:avLst/>
              </a:prstGeom>
              <a:blipFill rotWithShape="0">
                <a:blip r:embed="rId9"/>
                <a:stretch>
                  <a:fillRect l="-114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1240213" y="4537870"/>
                <a:ext cx="84961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Chọn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en-US" sz="2400" b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có</a:t>
                </a:r>
                <a:r>
                  <a:rPr kumimoji="0" lang="en-US" sz="2400" b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5 </a:t>
                </a:r>
                <a:r>
                  <a:rPr kumimoji="0" lang="en-US" sz="2400" b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cách</a:t>
                </a:r>
                <a:r>
                  <a:rPr kumimoji="0" lang="en-US" sz="2400" b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0;1;2;…;4</m:t>
                        </m:r>
                      </m:e>
                    </m:d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0213" y="4537870"/>
                <a:ext cx="8496178" cy="461665"/>
              </a:xfrm>
              <a:prstGeom prst="rect">
                <a:avLst/>
              </a:prstGeom>
              <a:blipFill>
                <a:blip r:embed="rId10"/>
                <a:stretch>
                  <a:fillRect l="-1076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1274841" y="5074862"/>
                <a:ext cx="84961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US" sz="2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Chọn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lang="en-US" sz="2400" i="1" noProof="0" dirty="0">
                    <a:solidFill>
                      <a:prstClr val="black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kumimoji="0" lang="en-US" sz="2400" b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có</a:t>
                </a:r>
                <a:r>
                  <a:rPr kumimoji="0" lang="en-US" sz="2400" b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4 </a:t>
                </a:r>
                <a:r>
                  <a:rPr kumimoji="0" lang="en-US" sz="2400" b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cách</a:t>
                </a:r>
                <a:r>
                  <a:rPr kumimoji="0" lang="en-US" sz="2400" b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(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Times New Roman" panose="02020603050405020304" pitchFamily="18" charset="0"/>
                      </a:rPr>
                      <m:t>𝑝</m:t>
                    </m:r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d>
                      <m:dPr>
                        <m:begChr m:val="{"/>
                        <m:endChr m:val="}"/>
                        <m:ctrlP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2400" b="0" i="1" u="none" strike="noStrike" kern="1200" cap="none" spc="0" normalizeH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0;1;2;3</m:t>
                        </m:r>
                      </m:e>
                    </m:d>
                    <m:r>
                      <a:rPr kumimoji="0" lang="en-US" sz="2400" b="0" i="1" u="none" strike="noStrike" kern="1200" cap="none" spc="0" normalizeH="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4841" y="5074862"/>
                <a:ext cx="8496178" cy="461665"/>
              </a:xfrm>
              <a:prstGeom prst="rect">
                <a:avLst/>
              </a:prstGeom>
              <a:blipFill rotWithShape="0">
                <a:blip r:embed="rId11"/>
                <a:stretch>
                  <a:fillRect l="-1076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1333695" y="5735598"/>
                <a:ext cx="849617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kumimoji="0" lang="en-US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Suy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ra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253125000</m:t>
                    </m:r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có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9.5.4=180 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ước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tự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  <a:r>
                  <a:rPr kumimoji="0" lang="en-US" sz="2400" b="0" i="0" u="none" strike="noStrike" kern="1200" cap="none" spc="0" normalizeH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nhiên</a:t>
                </a:r>
                <a:r>
                  <a:rPr kumimoji="0" lang="en-US" sz="2400" b="0" i="0" u="none" strike="noStrike" kern="1200" cap="none" spc="0" normalizeH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.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695" y="5735598"/>
                <a:ext cx="8496178" cy="461665"/>
              </a:xfrm>
              <a:prstGeom prst="rect">
                <a:avLst/>
              </a:prstGeom>
              <a:blipFill rotWithShape="0">
                <a:blip r:embed="rId12"/>
                <a:stretch>
                  <a:fillRect l="-114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663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mph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3" grpId="0"/>
      <p:bldP spid="53" grpId="1"/>
      <p:bldP spid="54" grpId="0"/>
      <p:bldP spid="55" grpId="0"/>
      <p:bldP spid="57" grpId="0" animBg="1"/>
      <p:bldP spid="62" grpId="0"/>
      <p:bldP spid="76" grpId="0"/>
      <p:bldP spid="77" grpId="0"/>
      <p:bldP spid="78" grpId="0"/>
      <p:bldP spid="79" grpId="0"/>
      <p:bldP spid="8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885335" y="2276168"/>
            <a:ext cx="845820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 = </a:t>
            </a:r>
            <a:r>
              <a:rPr lang="en-US" altLang="en-US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en-US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a,b,c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= {1, 2, 3, 4, 5, 6, 7, 8, 9} 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B = {2, 4, 6, 8} 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A\ B = 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endParaRPr lang="en-US" alt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Text Box 36"/>
          <p:cNvSpPr txBox="1">
            <a:spLocks noChangeArrowheads="1"/>
          </p:cNvSpPr>
          <p:nvPr/>
        </p:nvSpPr>
        <p:spPr bwMode="auto">
          <a:xfrm>
            <a:off x="1504335" y="1285568"/>
            <a:ext cx="9144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</a:t>
            </a: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hoặc   </a:t>
            </a:r>
            <a:endParaRPr lang="en-US" altLang="en-US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0114935" y="1285568"/>
            <a:ext cx="609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|A|</a:t>
            </a:r>
            <a:r>
              <a:rPr kumimoji="0" lang="en-US" altLang="en-US" sz="1800" b="0" i="0" u="none" strike="noStrike" kern="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en-US" sz="1800" b="0" i="0" u="none" strike="noStrike" kern="0" cap="none" spc="0" normalizeH="0" baseline="0" noProof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Box 36"/>
          <p:cNvSpPr txBox="1">
            <a:spLocks noChangeArrowheads="1"/>
          </p:cNvSpPr>
          <p:nvPr/>
        </p:nvSpPr>
        <p:spPr bwMode="auto">
          <a:xfrm>
            <a:off x="1504335" y="1818968"/>
            <a:ext cx="1828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Chẳng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7" name="Group 13"/>
          <p:cNvGrpSpPr>
            <a:grpSpLocks/>
          </p:cNvGrpSpPr>
          <p:nvPr/>
        </p:nvGrpSpPr>
        <p:grpSpPr bwMode="auto">
          <a:xfrm>
            <a:off x="6312882" y="4475414"/>
            <a:ext cx="2135186" cy="523875"/>
            <a:chOff x="4693897" y="4010467"/>
            <a:chExt cx="2135966" cy="523220"/>
          </a:xfrm>
        </p:grpSpPr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4976471" y="4010467"/>
              <a:ext cx="1853392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1" u="none" strike="noStrike" kern="0" cap="none" spc="0" normalizeH="0" baseline="0" noProof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(A\B) = 5</a:t>
              </a:r>
              <a:r>
                <a:rPr kumimoji="0" lang="en-US" altLang="en-US" sz="2800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altLang="en-US" sz="2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9" name="Object 2"/>
            <p:cNvGraphicFramePr>
              <a:graphicFrameLocks noChangeAspect="1"/>
            </p:cNvGraphicFramePr>
            <p:nvPr/>
          </p:nvGraphicFramePr>
          <p:xfrm>
            <a:off x="4693897" y="4181914"/>
            <a:ext cx="334963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1" name="Equation" r:id="rId3" imgW="190417" imgH="152334" progId="Equation.DSMT4">
                    <p:embed/>
                  </p:oleObj>
                </mc:Choice>
                <mc:Fallback>
                  <p:oleObj name="Equation" r:id="rId3" imgW="190417" imgH="152334" progId="Equation.DSMT4">
                    <p:embed/>
                    <p:pic>
                      <p:nvPicPr>
                        <p:cNvPr id="7187" name="Object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3897" y="4181914"/>
                          <a:ext cx="334963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15"/>
          <p:cNvGrpSpPr>
            <a:grpSpLocks/>
          </p:cNvGrpSpPr>
          <p:nvPr/>
        </p:nvGrpSpPr>
        <p:grpSpPr bwMode="auto">
          <a:xfrm>
            <a:off x="7060583" y="3500923"/>
            <a:ext cx="1797051" cy="522287"/>
            <a:chOff x="4693897" y="4010470"/>
            <a:chExt cx="1797735" cy="523220"/>
          </a:xfrm>
        </p:grpSpPr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4976473" y="4010470"/>
              <a:ext cx="1515159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1" u="none" strike="noStrike" kern="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(A) = 9</a:t>
              </a:r>
              <a:r>
                <a: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12" name="Object 9"/>
            <p:cNvGraphicFramePr>
              <a:graphicFrameLocks noChangeAspect="1"/>
            </p:cNvGraphicFramePr>
            <p:nvPr/>
          </p:nvGraphicFramePr>
          <p:xfrm>
            <a:off x="4693897" y="4181914"/>
            <a:ext cx="334963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2" name="Equation" r:id="rId5" imgW="190417" imgH="152334" progId="Equation.DSMT4">
                    <p:embed/>
                  </p:oleObj>
                </mc:Choice>
                <mc:Fallback>
                  <p:oleObj name="Equation" r:id="rId5" imgW="190417" imgH="152334" progId="Equation.DSMT4">
                    <p:embed/>
                    <p:pic>
                      <p:nvPicPr>
                        <p:cNvPr id="7185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3897" y="4181914"/>
                          <a:ext cx="334963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3" name="Group 19"/>
          <p:cNvGrpSpPr>
            <a:grpSpLocks/>
          </p:cNvGrpSpPr>
          <p:nvPr/>
        </p:nvGrpSpPr>
        <p:grpSpPr bwMode="auto">
          <a:xfrm>
            <a:off x="5406304" y="3981358"/>
            <a:ext cx="1746247" cy="523875"/>
            <a:chOff x="4693897" y="4010469"/>
            <a:chExt cx="1746412" cy="523220"/>
          </a:xfrm>
        </p:grpSpPr>
        <p:sp>
          <p:nvSpPr>
            <p:cNvPr id="14" name="Rectangle 20"/>
            <p:cNvSpPr>
              <a:spLocks noChangeArrowheads="1"/>
            </p:cNvSpPr>
            <p:nvPr/>
          </p:nvSpPr>
          <p:spPr bwMode="auto">
            <a:xfrm>
              <a:off x="4945989" y="4010469"/>
              <a:ext cx="149432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800" b="0" i="1" u="none" strike="noStrike" kern="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srgbClr val="3333CC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(B) = 4</a:t>
              </a:r>
              <a:r>
                <a:rPr kumimoji="0" lang="en-US" altLang="en-US" sz="2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kumimoji="0" lang="en-US" alt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aphicFrame>
          <p:nvGraphicFramePr>
            <p:cNvPr id="15" name="Object 12"/>
            <p:cNvGraphicFramePr>
              <a:graphicFrameLocks noChangeAspect="1"/>
            </p:cNvGraphicFramePr>
            <p:nvPr/>
          </p:nvGraphicFramePr>
          <p:xfrm>
            <a:off x="4693897" y="4181914"/>
            <a:ext cx="334963" cy="285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3" name="Equation" r:id="rId7" imgW="190417" imgH="152334" progId="Equation.DSMT4">
                    <p:embed/>
                  </p:oleObj>
                </mc:Choice>
                <mc:Fallback>
                  <p:oleObj name="Equation" r:id="rId7" imgW="190417" imgH="152334" progId="Equation.DSMT4">
                    <p:embed/>
                    <p:pic>
                      <p:nvPicPr>
                        <p:cNvPr id="7183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93897" y="4181914"/>
                          <a:ext cx="334963" cy="285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574141" y="3021825"/>
            <a:ext cx="6556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3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781979" y="2983725"/>
            <a:ext cx="863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8721110" y="2977048"/>
            <a:ext cx="17573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hay |A| = 3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4153483" y="4490651"/>
            <a:ext cx="221287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09600" indent="-609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{1, 3, 5, 7, 9}</a:t>
            </a:r>
            <a:r>
              <a:rPr lang="en-US" altLang="en-US" sz="28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8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212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6" grpId="0"/>
      <p:bldP spid="17" grpId="0"/>
      <p:bldP spid="18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6"/>
          <p:cNvSpPr txBox="1">
            <a:spLocks noChangeArrowheads="1"/>
          </p:cNvSpPr>
          <p:nvPr/>
        </p:nvSpPr>
        <p:spPr bwMode="auto">
          <a:xfrm>
            <a:off x="506412" y="3221807"/>
            <a:ext cx="1125566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" name="Text Box 37"/>
          <p:cNvSpPr txBox="1">
            <a:spLocks noChangeArrowheads="1"/>
          </p:cNvSpPr>
          <p:nvPr/>
        </p:nvSpPr>
        <p:spPr bwMode="auto">
          <a:xfrm>
            <a:off x="356135" y="762000"/>
            <a:ext cx="1162731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2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800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chứa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đen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đánh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7, 8, 9.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ấy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4" name="Text Box 43"/>
          <p:cNvSpPr txBox="1">
            <a:spLocks noChangeArrowheads="1"/>
          </p:cNvSpPr>
          <p:nvPr/>
        </p:nvSpPr>
        <p:spPr bwMode="auto">
          <a:xfrm>
            <a:off x="1368425" y="4387802"/>
            <a:ext cx="5257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+)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1-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</p:txBody>
      </p:sp>
      <p:sp>
        <p:nvSpPr>
          <p:cNvPr id="5" name="Text Box 44"/>
          <p:cNvSpPr txBox="1">
            <a:spLocks noChangeArrowheads="1"/>
          </p:cNvSpPr>
          <p:nvPr/>
        </p:nvSpPr>
        <p:spPr bwMode="auto">
          <a:xfrm>
            <a:off x="1368425" y="4921202"/>
            <a:ext cx="51816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+) Hành động 2- chọn 1 quả đen:</a:t>
            </a:r>
          </a:p>
        </p:txBody>
      </p:sp>
      <p:sp>
        <p:nvSpPr>
          <p:cNvPr id="6" name="Text Box 45"/>
          <p:cNvSpPr txBox="1">
            <a:spLocks noChangeArrowheads="1"/>
          </p:cNvSpPr>
          <p:nvPr/>
        </p:nvSpPr>
        <p:spPr bwMode="auto">
          <a:xfrm>
            <a:off x="4549775" y="6159770"/>
            <a:ext cx="3276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+ 3 = 9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74161" y="2206625"/>
            <a:ext cx="8921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200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3200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43"/>
          <p:cNvSpPr txBox="1">
            <a:spLocks noChangeArrowheads="1"/>
          </p:cNvSpPr>
          <p:nvPr/>
        </p:nvSpPr>
        <p:spPr bwMode="auto">
          <a:xfrm>
            <a:off x="6261100" y="4371927"/>
            <a:ext cx="236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43"/>
          <p:cNvSpPr txBox="1">
            <a:spLocks noChangeArrowheads="1"/>
          </p:cNvSpPr>
          <p:nvPr/>
        </p:nvSpPr>
        <p:spPr bwMode="auto">
          <a:xfrm>
            <a:off x="6016625" y="4921202"/>
            <a:ext cx="2362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endParaRPr lang="en-US" alt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44"/>
          <p:cNvSpPr txBox="1">
            <a:spLocks noChangeArrowheads="1"/>
          </p:cNvSpPr>
          <p:nvPr/>
        </p:nvSpPr>
        <p:spPr bwMode="auto">
          <a:xfrm>
            <a:off x="1749425" y="5470477"/>
            <a:ext cx="662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cầu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919538" y="1758950"/>
            <a:ext cx="3525837" cy="1266825"/>
            <a:chOff x="1828800" y="1521912"/>
            <a:chExt cx="5068866" cy="1830888"/>
          </a:xfrm>
        </p:grpSpPr>
        <p:sp>
          <p:nvSpPr>
            <p:cNvPr id="13" name="Oval 12"/>
            <p:cNvSpPr/>
            <p:nvPr/>
          </p:nvSpPr>
          <p:spPr>
            <a:xfrm>
              <a:off x="1828800" y="1524206"/>
              <a:ext cx="762270" cy="761723"/>
            </a:xfrm>
            <a:prstGeom prst="ellipse">
              <a:avLst/>
            </a:prstGeom>
            <a:solidFill>
              <a:srgbClr val="2DA2BF"/>
            </a:solidFill>
            <a:ln w="15875" cap="flat" cmpd="sng" algn="ctr">
              <a:solidFill>
                <a:srgbClr val="2DA2BF">
                  <a:shade val="50000"/>
                  <a:shade val="75000"/>
                  <a:satMod val="125000"/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2734851" y="1524206"/>
              <a:ext cx="759988" cy="761723"/>
            </a:xfrm>
            <a:prstGeom prst="ellipse">
              <a:avLst/>
            </a:prstGeom>
            <a:solidFill>
              <a:srgbClr val="2DA2BF"/>
            </a:solidFill>
            <a:ln w="15875" cap="flat" cmpd="sng" algn="ctr">
              <a:solidFill>
                <a:srgbClr val="2DA2BF">
                  <a:shade val="50000"/>
                  <a:shade val="75000"/>
                  <a:satMod val="125000"/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2</a:t>
              </a:r>
            </a:p>
          </p:txBody>
        </p:sp>
        <p:sp>
          <p:nvSpPr>
            <p:cNvPr id="15" name="Oval 14"/>
            <p:cNvSpPr/>
            <p:nvPr/>
          </p:nvSpPr>
          <p:spPr>
            <a:xfrm>
              <a:off x="3581564" y="1524206"/>
              <a:ext cx="762270" cy="761723"/>
            </a:xfrm>
            <a:prstGeom prst="ellipse">
              <a:avLst/>
            </a:prstGeom>
            <a:solidFill>
              <a:srgbClr val="2DA2BF"/>
            </a:solidFill>
            <a:ln w="15875" cap="flat" cmpd="sng" algn="ctr">
              <a:solidFill>
                <a:srgbClr val="2DA2BF">
                  <a:shade val="50000"/>
                  <a:shade val="75000"/>
                  <a:satMod val="125000"/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3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4432841" y="1524206"/>
              <a:ext cx="762270" cy="761723"/>
            </a:xfrm>
            <a:prstGeom prst="ellipse">
              <a:avLst/>
            </a:prstGeom>
            <a:solidFill>
              <a:srgbClr val="2DA2BF"/>
            </a:solidFill>
            <a:ln w="15875" cap="flat" cmpd="sng" algn="ctr">
              <a:solidFill>
                <a:srgbClr val="2DA2BF">
                  <a:shade val="50000"/>
                  <a:shade val="75000"/>
                  <a:satMod val="125000"/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4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5284119" y="1521912"/>
              <a:ext cx="762270" cy="761723"/>
            </a:xfrm>
            <a:prstGeom prst="ellipse">
              <a:avLst/>
            </a:prstGeom>
            <a:solidFill>
              <a:srgbClr val="2DA2BF"/>
            </a:solidFill>
            <a:ln w="15875" cap="flat" cmpd="sng" algn="ctr">
              <a:solidFill>
                <a:srgbClr val="2DA2BF">
                  <a:shade val="50000"/>
                  <a:shade val="75000"/>
                  <a:satMod val="125000"/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5</a:t>
              </a:r>
            </a:p>
          </p:txBody>
        </p:sp>
        <p:sp>
          <p:nvSpPr>
            <p:cNvPr id="18" name="Oval 17"/>
            <p:cNvSpPr/>
            <p:nvPr/>
          </p:nvSpPr>
          <p:spPr>
            <a:xfrm>
              <a:off x="6135396" y="1521912"/>
              <a:ext cx="762270" cy="761723"/>
            </a:xfrm>
            <a:prstGeom prst="ellipse">
              <a:avLst/>
            </a:prstGeom>
            <a:solidFill>
              <a:srgbClr val="2DA2BF"/>
            </a:solidFill>
            <a:ln w="15875" cap="flat" cmpd="sng" algn="ctr">
              <a:solidFill>
                <a:srgbClr val="2DA2BF">
                  <a:shade val="50000"/>
                  <a:shade val="75000"/>
                  <a:satMod val="125000"/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6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3999215" y="2591077"/>
              <a:ext cx="762270" cy="761723"/>
            </a:xfrm>
            <a:prstGeom prst="ellipse">
              <a:avLst/>
            </a:prstGeom>
            <a:solidFill>
              <a:sysClr val="windowText" lastClr="000000"/>
            </a:solidFill>
            <a:ln w="15875" cap="flat" cmpd="sng" algn="ctr">
              <a:solidFill>
                <a:srgbClr val="2DA2BF">
                  <a:shade val="50000"/>
                  <a:shade val="75000"/>
                  <a:satMod val="125000"/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8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3113703" y="2591077"/>
              <a:ext cx="762270" cy="761723"/>
            </a:xfrm>
            <a:prstGeom prst="ellipse">
              <a:avLst/>
            </a:prstGeom>
            <a:solidFill>
              <a:sysClr val="windowText" lastClr="000000"/>
            </a:solidFill>
            <a:ln w="15875" cap="flat" cmpd="sng" algn="ctr">
              <a:solidFill>
                <a:srgbClr val="2DA2BF">
                  <a:shade val="50000"/>
                  <a:shade val="75000"/>
                  <a:satMod val="125000"/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7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4877880" y="2577311"/>
              <a:ext cx="759987" cy="764016"/>
            </a:xfrm>
            <a:prstGeom prst="ellipse">
              <a:avLst/>
            </a:prstGeom>
            <a:solidFill>
              <a:sysClr val="windowText" lastClr="000000"/>
            </a:solidFill>
            <a:ln w="15875" cap="flat" cmpd="sng" algn="ctr">
              <a:solidFill>
                <a:srgbClr val="2DA2BF">
                  <a:shade val="50000"/>
                  <a:shade val="75000"/>
                  <a:satMod val="125000"/>
                  <a:lumMod val="75000"/>
                </a:srgbClr>
              </a:solidFill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8264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524000" y="732938"/>
            <a:ext cx="9144000" cy="695812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§1 QUY TẮC ĐẾM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-38100" y="1428750"/>
            <a:ext cx="36367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I. 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QUY TẮC CỘNG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09550" y="2224980"/>
            <a:ext cx="11804110" cy="1384995"/>
          </a:xfrm>
          <a:prstGeom prst="rect">
            <a:avLst/>
          </a:prstGeom>
          <a:noFill/>
          <a:ln w="101600" cmpd="tri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hoàn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bởi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trong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Nếu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này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kia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không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trùng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với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bất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kì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nào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của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nhất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 + 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 Box 10"/>
          <p:cNvSpPr txBox="1">
            <a:spLocks noChangeArrowheads="1"/>
          </p:cNvSpPr>
          <p:nvPr/>
        </p:nvSpPr>
        <p:spPr bwMode="auto">
          <a:xfrm>
            <a:off x="209550" y="4175223"/>
            <a:ext cx="12206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u="sng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Ý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365738" y="4175223"/>
            <a:ext cx="853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2765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524000" y="732938"/>
            <a:ext cx="9144000" cy="695812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§1 QUY TẮC ĐẾM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-38100" y="1428750"/>
            <a:ext cx="3276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I. QUY TẮC CỘNG</a:t>
            </a:r>
          </a:p>
        </p:txBody>
      </p:sp>
      <p:sp>
        <p:nvSpPr>
          <p:cNvPr id="20" name="Text Box 36"/>
          <p:cNvSpPr txBox="1">
            <a:spLocks noChangeArrowheads="1"/>
          </p:cNvSpPr>
          <p:nvPr/>
        </p:nvSpPr>
        <p:spPr bwMode="auto">
          <a:xfrm>
            <a:off x="317499" y="4673564"/>
            <a:ext cx="11202865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–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1cm: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 –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2cm: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37"/>
          <p:cNvSpPr txBox="1">
            <a:spLocks noChangeArrowheads="1"/>
          </p:cNvSpPr>
          <p:nvPr/>
        </p:nvSpPr>
        <p:spPr bwMode="auto">
          <a:xfrm>
            <a:off x="3752850" y="1396999"/>
            <a:ext cx="472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28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800" u="sng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23" name="Text Box 44"/>
          <p:cNvSpPr txBox="1">
            <a:spLocks noChangeArrowheads="1"/>
          </p:cNvSpPr>
          <p:nvPr/>
        </p:nvSpPr>
        <p:spPr bwMode="auto">
          <a:xfrm>
            <a:off x="317499" y="6035419"/>
            <a:ext cx="762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10 + 4 = 14 </a:t>
            </a: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908668" y="4053537"/>
            <a:ext cx="8239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u="sng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altLang="en-US" sz="2800" u="sng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 Box 36"/>
          <p:cNvSpPr txBox="1">
            <a:spLocks noChangeArrowheads="1"/>
          </p:cNvSpPr>
          <p:nvPr/>
        </p:nvSpPr>
        <p:spPr bwMode="auto">
          <a:xfrm>
            <a:off x="5032375" y="1423987"/>
            <a:ext cx="769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10229850" y="4082793"/>
            <a:ext cx="16954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(A) = 10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10461592" y="4678217"/>
            <a:ext cx="14049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(B) = 4</a:t>
            </a:r>
            <a:endParaRPr lang="en-US" altLang="en-US" sz="2800" dirty="0">
              <a:solidFill>
                <a:schemeClr val="bg1"/>
              </a:solidFill>
            </a:endParaRPr>
          </a:p>
        </p:txBody>
      </p:sp>
      <p:sp>
        <p:nvSpPr>
          <p:cNvPr id="29" name="Rectangle 41"/>
          <p:cNvSpPr>
            <a:spLocks noChangeArrowheads="1"/>
          </p:cNvSpPr>
          <p:nvPr/>
        </p:nvSpPr>
        <p:spPr bwMode="auto">
          <a:xfrm>
            <a:off x="3086100" y="361949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30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5803267"/>
              </p:ext>
            </p:extLst>
          </p:nvPr>
        </p:nvGraphicFramePr>
        <p:xfrm>
          <a:off x="1280318" y="1712101"/>
          <a:ext cx="4945063" cy="218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r:id="rId3" imgW="1402528" imgH="700828" progId="Visio.Drawing.11">
                  <p:embed/>
                </p:oleObj>
              </mc:Choice>
              <mc:Fallback>
                <p:oleObj r:id="rId3" imgW="1402528" imgH="700828" progId="Visio.Drawing.11">
                  <p:embed/>
                  <p:pic>
                    <p:nvPicPr>
                      <p:cNvPr id="12" name="Object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0318" y="1712101"/>
                        <a:ext cx="4945063" cy="2185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32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utoUpdateAnimBg="0"/>
      <p:bldP spid="24" grpId="0" autoUpdateAnimBg="0"/>
      <p:bldP spid="26" grpId="0" autoUpdateAnimBg="0"/>
      <p:bldP spid="2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41"/>
          <p:cNvSpPr>
            <a:spLocks noChangeArrowheads="1"/>
          </p:cNvSpPr>
          <p:nvPr/>
        </p:nvSpPr>
        <p:spPr bwMode="auto">
          <a:xfrm>
            <a:off x="3086100" y="361949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8686800" y="3708406"/>
            <a:ext cx="3505200" cy="2402737"/>
            <a:chOff x="1524000" y="665720"/>
            <a:chExt cx="3192849" cy="2030056"/>
          </a:xfrm>
        </p:grpSpPr>
        <p:pic>
          <p:nvPicPr>
            <p:cNvPr id="7" name="Picture 2" descr="Quáº§n dÃ i ARISTINO APA17-0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000" y="762001"/>
              <a:ext cx="1371599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3" descr="http://kgvietnam.com/sanpham/sira/images/aristino/quan/quan-khaki/AKK17-01/akk17-01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593" y="665720"/>
              <a:ext cx="1278208" cy="15641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4" descr="Quáº§n short nam Aristino ASO16-0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8649" y="762001"/>
              <a:ext cx="838200" cy="11069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TextBox 5"/>
            <p:cNvSpPr txBox="1">
              <a:spLocks noChangeArrowheads="1"/>
            </p:cNvSpPr>
            <p:nvPr/>
          </p:nvSpPr>
          <p:spPr bwMode="auto">
            <a:xfrm>
              <a:off x="2031376" y="2250173"/>
              <a:ext cx="457200" cy="442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dirty="0"/>
                <a:t>1</a:t>
              </a:r>
            </a:p>
          </p:txBody>
        </p:sp>
        <p:sp>
          <p:nvSpPr>
            <p:cNvPr id="11" name="TextBox 6"/>
            <p:cNvSpPr txBox="1">
              <a:spLocks noChangeArrowheads="1"/>
            </p:cNvSpPr>
            <p:nvPr/>
          </p:nvSpPr>
          <p:spPr bwMode="auto">
            <a:xfrm>
              <a:off x="3254782" y="2253711"/>
              <a:ext cx="457200" cy="442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/>
                <a:t>2</a:t>
              </a:r>
            </a:p>
          </p:txBody>
        </p:sp>
        <p:sp>
          <p:nvSpPr>
            <p:cNvPr id="12" name="TextBox 7"/>
            <p:cNvSpPr txBox="1">
              <a:spLocks noChangeArrowheads="1"/>
            </p:cNvSpPr>
            <p:nvPr/>
          </p:nvSpPr>
          <p:spPr bwMode="auto">
            <a:xfrm>
              <a:off x="4208207" y="2250173"/>
              <a:ext cx="457200" cy="4420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/>
                <a:t>3</a:t>
              </a:r>
            </a:p>
          </p:txBody>
        </p:sp>
      </p:grpSp>
      <p:grpSp>
        <p:nvGrpSpPr>
          <p:cNvPr id="13" name="Group 16"/>
          <p:cNvGrpSpPr>
            <a:grpSpLocks/>
          </p:cNvGrpSpPr>
          <p:nvPr/>
        </p:nvGrpSpPr>
        <p:grpSpPr bwMode="auto">
          <a:xfrm>
            <a:off x="9417095" y="1414468"/>
            <a:ext cx="2514600" cy="2103944"/>
            <a:chOff x="4419600" y="887848"/>
            <a:chExt cx="2399778" cy="1704839"/>
          </a:xfrm>
        </p:grpSpPr>
        <p:pic>
          <p:nvPicPr>
            <p:cNvPr id="14" name="Picture 9" descr="Thiáº¿t káº¿ Ã¡o thun cá» trá»¥ Äáº¹p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9600" y="887848"/>
              <a:ext cx="1409178" cy="12808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" name="Picture 11" descr="Máº«u Ã¡o phÃ´ng Äáº¹p cho há»c sinh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28778" y="910473"/>
              <a:ext cx="990600" cy="1203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12"/>
            <p:cNvSpPr txBox="1">
              <a:spLocks noChangeArrowheads="1"/>
            </p:cNvSpPr>
            <p:nvPr/>
          </p:nvSpPr>
          <p:spPr bwMode="auto">
            <a:xfrm>
              <a:off x="4999389" y="2152572"/>
              <a:ext cx="399789" cy="423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dirty="0"/>
                <a:t>a</a:t>
              </a:r>
            </a:p>
          </p:txBody>
        </p:sp>
        <p:sp>
          <p:nvSpPr>
            <p:cNvPr id="17" name="TextBox 13"/>
            <p:cNvSpPr txBox="1">
              <a:spLocks noChangeArrowheads="1"/>
            </p:cNvSpPr>
            <p:nvPr/>
          </p:nvSpPr>
          <p:spPr bwMode="auto">
            <a:xfrm>
              <a:off x="6334998" y="2168718"/>
              <a:ext cx="399789" cy="4239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800" dirty="0"/>
                <a:t>b</a:t>
              </a:r>
            </a:p>
          </p:txBody>
        </p:sp>
      </p:grp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0" y="838200"/>
            <a:ext cx="12192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u="sng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altLang="en-US" sz="2800" b="1" u="sng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altLang="en-US" sz="2800" b="1" u="sng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en-US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Hoàng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kiểu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Hoàng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301657" y="1792307"/>
            <a:ext cx="125888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u="sng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Giải:</a:t>
            </a:r>
          </a:p>
        </p:txBody>
      </p:sp>
      <p:sp>
        <p:nvSpPr>
          <p:cNvPr id="31" name="TextBox 20"/>
          <p:cNvSpPr txBox="1">
            <a:spLocks noChangeArrowheads="1"/>
          </p:cNvSpPr>
          <p:nvPr/>
        </p:nvSpPr>
        <p:spPr bwMode="auto">
          <a:xfrm>
            <a:off x="236943" y="2282788"/>
            <a:ext cx="8807086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160113" y="3429797"/>
            <a:ext cx="532870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+)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endParaRPr lang="en-US" altLang="en-US" sz="2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24"/>
          <p:cNvSpPr txBox="1">
            <a:spLocks noChangeArrowheads="1"/>
          </p:cNvSpPr>
          <p:nvPr/>
        </p:nvSpPr>
        <p:spPr bwMode="auto">
          <a:xfrm>
            <a:off x="171225" y="3963197"/>
            <a:ext cx="42449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+)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2-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alt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5" name="TextBox 26"/>
          <p:cNvSpPr txBox="1">
            <a:spLocks noChangeArrowheads="1"/>
          </p:cNvSpPr>
          <p:nvPr/>
        </p:nvSpPr>
        <p:spPr bwMode="auto">
          <a:xfrm>
            <a:off x="236943" y="5296464"/>
            <a:ext cx="75676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quần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áo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2.3 = 6 (</a:t>
            </a:r>
            <a:r>
              <a:rPr lang="en-US" altLang="en-US" sz="2800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6" name="TextBox 24"/>
          <p:cNvSpPr txBox="1">
            <a:spLocks noChangeArrowheads="1"/>
          </p:cNvSpPr>
          <p:nvPr/>
        </p:nvSpPr>
        <p:spPr bwMode="auto">
          <a:xfrm>
            <a:off x="4219350" y="3953672"/>
            <a:ext cx="4768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 với mỗi cách chọn áo ta có </a:t>
            </a:r>
          </a:p>
          <a:p>
            <a:pPr eaLnBrk="1" hangingPunct="1"/>
            <a:r>
              <a:rPr lang="en-US" altLang="en-US" sz="280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cách chọn quần.</a:t>
            </a:r>
          </a:p>
        </p:txBody>
      </p:sp>
    </p:spTree>
    <p:extLst>
      <p:ext uri="{BB962C8B-B14F-4D97-AF65-F5344CB8AC3E}">
        <p14:creationId xmlns:p14="http://schemas.microsoft.com/office/powerpoint/2010/main" val="335887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33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524000" y="732938"/>
            <a:ext cx="9144000" cy="695812"/>
          </a:xfrm>
          <a:prstGeom prst="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§1 QUY TẮC ĐẾM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Text Box 37"/>
          <p:cNvSpPr txBox="1">
            <a:spLocks noChangeArrowheads="1"/>
          </p:cNvSpPr>
          <p:nvPr/>
        </p:nvSpPr>
        <p:spPr bwMode="auto">
          <a:xfrm>
            <a:off x="-38100" y="1428750"/>
            <a:ext cx="34007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I. </a:t>
            </a:r>
            <a:r>
              <a:rPr kumimoji="0" lang="en-US" altLang="en-US" sz="2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QUY TẮC CỘNG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4" name="Text Box 37"/>
          <p:cNvSpPr txBox="1">
            <a:spLocks noChangeArrowheads="1"/>
          </p:cNvSpPr>
          <p:nvPr/>
        </p:nvSpPr>
        <p:spPr bwMode="auto">
          <a:xfrm>
            <a:off x="-38100" y="1865005"/>
            <a:ext cx="3657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II. QUY TẮC NHÂN</a:t>
            </a: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28600" y="2324100"/>
            <a:ext cx="11677650" cy="1384995"/>
          </a:xfrm>
          <a:prstGeom prst="rect">
            <a:avLst/>
          </a:prstGeom>
          <a:noFill/>
          <a:ln w="101600" cmpd="tri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Một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được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hoàn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bởi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liên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tiếp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Nếu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nhất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và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ứng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với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mỗi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thực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hiện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động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thứ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hai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thì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có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m.n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hoàn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công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việc</a:t>
            </a:r>
            <a:r>
              <a:rPr kumimoji="0" lang="en-US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kumimoji="0" lang="en-US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.VnTime" panose="020B7200000000000000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81000" y="3937208"/>
            <a:ext cx="1905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u="sng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 Ý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28600" y="4394408"/>
            <a:ext cx="853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616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90500" y="819150"/>
            <a:ext cx="120015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en-US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u="sng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</a:t>
            </a:r>
            <a:r>
              <a:rPr lang="en-US" alt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C, qua B?</a:t>
            </a:r>
          </a:p>
        </p:txBody>
      </p:sp>
      <p:pic>
        <p:nvPicPr>
          <p:cNvPr id="3" name="Picture 6" descr="j030105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0" y="2090738"/>
            <a:ext cx="1215152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0" descr="j014940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0138" y="1914525"/>
            <a:ext cx="1062454" cy="97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5" descr="j03009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3613" y="1747838"/>
            <a:ext cx="1056024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eform 37"/>
          <p:cNvSpPr>
            <a:spLocks/>
          </p:cNvSpPr>
          <p:nvPr/>
        </p:nvSpPr>
        <p:spPr bwMode="auto">
          <a:xfrm>
            <a:off x="2438400" y="2624138"/>
            <a:ext cx="2478524" cy="433387"/>
          </a:xfrm>
          <a:custGeom>
            <a:avLst/>
            <a:gdLst>
              <a:gd name="T0" fmla="*/ 0 w 1542"/>
              <a:gd name="T1" fmla="*/ 0 h 273"/>
              <a:gd name="T2" fmla="*/ 2147483647 w 1542"/>
              <a:gd name="T3" fmla="*/ 2147483647 h 273"/>
              <a:gd name="T4" fmla="*/ 2147483647 w 1542"/>
              <a:gd name="T5" fmla="*/ 0 h 273"/>
              <a:gd name="T6" fmla="*/ 0 60000 65536"/>
              <a:gd name="T7" fmla="*/ 0 60000 65536"/>
              <a:gd name="T8" fmla="*/ 0 60000 65536"/>
              <a:gd name="T9" fmla="*/ 0 w 1542"/>
              <a:gd name="T10" fmla="*/ 0 h 273"/>
              <a:gd name="T11" fmla="*/ 1542 w 1542"/>
              <a:gd name="T12" fmla="*/ 273 h 2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42" h="273">
                <a:moveTo>
                  <a:pt x="0" y="0"/>
                </a:moveTo>
                <a:cubicBezTo>
                  <a:pt x="53" y="136"/>
                  <a:pt x="106" y="273"/>
                  <a:pt x="363" y="273"/>
                </a:cubicBezTo>
                <a:cubicBezTo>
                  <a:pt x="620" y="273"/>
                  <a:pt x="1081" y="136"/>
                  <a:pt x="1542" y="0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latin typeface="Calibri" pitchFamily="34" charset="0"/>
            </a:endParaRPr>
          </a:p>
        </p:txBody>
      </p:sp>
      <p:sp>
        <p:nvSpPr>
          <p:cNvPr id="7" name="Line 39"/>
          <p:cNvSpPr>
            <a:spLocks noChangeShapeType="1"/>
          </p:cNvSpPr>
          <p:nvPr/>
        </p:nvSpPr>
        <p:spPr bwMode="auto">
          <a:xfrm>
            <a:off x="2438399" y="2524125"/>
            <a:ext cx="2502635" cy="6985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40"/>
          <p:cNvSpPr>
            <a:spLocks/>
          </p:cNvSpPr>
          <p:nvPr/>
        </p:nvSpPr>
        <p:spPr bwMode="auto">
          <a:xfrm>
            <a:off x="5918200" y="1874838"/>
            <a:ext cx="2917329" cy="719137"/>
          </a:xfrm>
          <a:custGeom>
            <a:avLst/>
            <a:gdLst>
              <a:gd name="T0" fmla="*/ 0 w 1815"/>
              <a:gd name="T1" fmla="*/ 2147483647 h 453"/>
              <a:gd name="T2" fmla="*/ 2147483647 w 1815"/>
              <a:gd name="T3" fmla="*/ 0 h 453"/>
              <a:gd name="T4" fmla="*/ 2147483647 w 1815"/>
              <a:gd name="T5" fmla="*/ 2147483647 h 453"/>
              <a:gd name="T6" fmla="*/ 0 60000 65536"/>
              <a:gd name="T7" fmla="*/ 0 60000 65536"/>
              <a:gd name="T8" fmla="*/ 0 60000 65536"/>
              <a:gd name="T9" fmla="*/ 0 w 1815"/>
              <a:gd name="T10" fmla="*/ 0 h 453"/>
              <a:gd name="T11" fmla="*/ 1815 w 1815"/>
              <a:gd name="T12" fmla="*/ 453 h 4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5" h="453">
                <a:moveTo>
                  <a:pt x="0" y="453"/>
                </a:moveTo>
                <a:cubicBezTo>
                  <a:pt x="166" y="226"/>
                  <a:pt x="333" y="0"/>
                  <a:pt x="635" y="0"/>
                </a:cubicBezTo>
                <a:cubicBezTo>
                  <a:pt x="937" y="0"/>
                  <a:pt x="1376" y="226"/>
                  <a:pt x="1815" y="45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42"/>
          <p:cNvSpPr>
            <a:spLocks/>
          </p:cNvSpPr>
          <p:nvPr/>
        </p:nvSpPr>
        <p:spPr bwMode="auto">
          <a:xfrm>
            <a:off x="5918200" y="2593975"/>
            <a:ext cx="2917329" cy="288925"/>
          </a:xfrm>
          <a:custGeom>
            <a:avLst/>
            <a:gdLst>
              <a:gd name="T0" fmla="*/ 0 w 1815"/>
              <a:gd name="T1" fmla="*/ 0 h 182"/>
              <a:gd name="T2" fmla="*/ 2147483647 w 1815"/>
              <a:gd name="T3" fmla="*/ 2147483647 h 182"/>
              <a:gd name="T4" fmla="*/ 2147483647 w 1815"/>
              <a:gd name="T5" fmla="*/ 0 h 182"/>
              <a:gd name="T6" fmla="*/ 0 60000 65536"/>
              <a:gd name="T7" fmla="*/ 0 60000 65536"/>
              <a:gd name="T8" fmla="*/ 0 60000 65536"/>
              <a:gd name="T9" fmla="*/ 0 w 1815"/>
              <a:gd name="T10" fmla="*/ 0 h 182"/>
              <a:gd name="T11" fmla="*/ 1815 w 1815"/>
              <a:gd name="T12" fmla="*/ 182 h 1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5" h="182">
                <a:moveTo>
                  <a:pt x="0" y="0"/>
                </a:moveTo>
                <a:cubicBezTo>
                  <a:pt x="98" y="91"/>
                  <a:pt x="197" y="182"/>
                  <a:pt x="499" y="182"/>
                </a:cubicBezTo>
                <a:cubicBezTo>
                  <a:pt x="801" y="182"/>
                  <a:pt x="1308" y="91"/>
                  <a:pt x="181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43"/>
          <p:cNvSpPr>
            <a:spLocks/>
          </p:cNvSpPr>
          <p:nvPr/>
        </p:nvSpPr>
        <p:spPr bwMode="auto">
          <a:xfrm>
            <a:off x="5918200" y="2593975"/>
            <a:ext cx="2917329" cy="865188"/>
          </a:xfrm>
          <a:custGeom>
            <a:avLst/>
            <a:gdLst>
              <a:gd name="T0" fmla="*/ 0 w 1815"/>
              <a:gd name="T1" fmla="*/ 0 h 545"/>
              <a:gd name="T2" fmla="*/ 2147483647 w 1815"/>
              <a:gd name="T3" fmla="*/ 2147483647 h 545"/>
              <a:gd name="T4" fmla="*/ 2147483647 w 1815"/>
              <a:gd name="T5" fmla="*/ 0 h 545"/>
              <a:gd name="T6" fmla="*/ 0 60000 65536"/>
              <a:gd name="T7" fmla="*/ 0 60000 65536"/>
              <a:gd name="T8" fmla="*/ 0 60000 65536"/>
              <a:gd name="T9" fmla="*/ 0 w 1815"/>
              <a:gd name="T10" fmla="*/ 0 h 545"/>
              <a:gd name="T11" fmla="*/ 1815 w 1815"/>
              <a:gd name="T12" fmla="*/ 545 h 5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5" h="545">
                <a:moveTo>
                  <a:pt x="0" y="0"/>
                </a:moveTo>
                <a:cubicBezTo>
                  <a:pt x="8" y="272"/>
                  <a:pt x="16" y="545"/>
                  <a:pt x="318" y="545"/>
                </a:cubicBezTo>
                <a:cubicBezTo>
                  <a:pt x="620" y="545"/>
                  <a:pt x="1217" y="272"/>
                  <a:pt x="1815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45"/>
          <p:cNvSpPr>
            <a:spLocks/>
          </p:cNvSpPr>
          <p:nvPr/>
        </p:nvSpPr>
        <p:spPr bwMode="auto">
          <a:xfrm>
            <a:off x="5918200" y="1874838"/>
            <a:ext cx="2917329" cy="719137"/>
          </a:xfrm>
          <a:custGeom>
            <a:avLst/>
            <a:gdLst>
              <a:gd name="T0" fmla="*/ 0 w 1815"/>
              <a:gd name="T1" fmla="*/ 2147483647 h 453"/>
              <a:gd name="T2" fmla="*/ 2147483647 w 1815"/>
              <a:gd name="T3" fmla="*/ 0 h 453"/>
              <a:gd name="T4" fmla="*/ 2147483647 w 1815"/>
              <a:gd name="T5" fmla="*/ 2147483647 h 453"/>
              <a:gd name="T6" fmla="*/ 0 60000 65536"/>
              <a:gd name="T7" fmla="*/ 0 60000 65536"/>
              <a:gd name="T8" fmla="*/ 0 60000 65536"/>
              <a:gd name="T9" fmla="*/ 0 w 1815"/>
              <a:gd name="T10" fmla="*/ 0 h 453"/>
              <a:gd name="T11" fmla="*/ 1815 w 1815"/>
              <a:gd name="T12" fmla="*/ 453 h 45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5" h="453">
                <a:moveTo>
                  <a:pt x="0" y="453"/>
                </a:moveTo>
                <a:cubicBezTo>
                  <a:pt x="166" y="226"/>
                  <a:pt x="333" y="0"/>
                  <a:pt x="635" y="0"/>
                </a:cubicBezTo>
                <a:cubicBezTo>
                  <a:pt x="937" y="0"/>
                  <a:pt x="1376" y="226"/>
                  <a:pt x="1815" y="453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46"/>
          <p:cNvSpPr>
            <a:spLocks/>
          </p:cNvSpPr>
          <p:nvPr/>
        </p:nvSpPr>
        <p:spPr bwMode="auto">
          <a:xfrm>
            <a:off x="5918200" y="2306638"/>
            <a:ext cx="2917329" cy="287337"/>
          </a:xfrm>
          <a:custGeom>
            <a:avLst/>
            <a:gdLst>
              <a:gd name="T0" fmla="*/ 0 w 1815"/>
              <a:gd name="T1" fmla="*/ 2147483647 h 181"/>
              <a:gd name="T2" fmla="*/ 2147483647 w 1815"/>
              <a:gd name="T3" fmla="*/ 0 h 181"/>
              <a:gd name="T4" fmla="*/ 2147483647 w 1815"/>
              <a:gd name="T5" fmla="*/ 2147483647 h 181"/>
              <a:gd name="T6" fmla="*/ 0 60000 65536"/>
              <a:gd name="T7" fmla="*/ 0 60000 65536"/>
              <a:gd name="T8" fmla="*/ 0 60000 65536"/>
              <a:gd name="T9" fmla="*/ 0 w 1815"/>
              <a:gd name="T10" fmla="*/ 0 h 181"/>
              <a:gd name="T11" fmla="*/ 1815 w 1815"/>
              <a:gd name="T12" fmla="*/ 181 h 18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5" h="181">
                <a:moveTo>
                  <a:pt x="0" y="181"/>
                </a:moveTo>
                <a:cubicBezTo>
                  <a:pt x="121" y="90"/>
                  <a:pt x="243" y="0"/>
                  <a:pt x="545" y="0"/>
                </a:cubicBezTo>
                <a:cubicBezTo>
                  <a:pt x="847" y="0"/>
                  <a:pt x="1331" y="90"/>
                  <a:pt x="1815" y="181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47"/>
          <p:cNvSpPr>
            <a:spLocks/>
          </p:cNvSpPr>
          <p:nvPr/>
        </p:nvSpPr>
        <p:spPr bwMode="auto">
          <a:xfrm>
            <a:off x="5918200" y="2595563"/>
            <a:ext cx="2917329" cy="288925"/>
          </a:xfrm>
          <a:custGeom>
            <a:avLst/>
            <a:gdLst>
              <a:gd name="T0" fmla="*/ 0 w 1815"/>
              <a:gd name="T1" fmla="*/ 0 h 182"/>
              <a:gd name="T2" fmla="*/ 2147483647 w 1815"/>
              <a:gd name="T3" fmla="*/ 2147483647 h 182"/>
              <a:gd name="T4" fmla="*/ 2147483647 w 1815"/>
              <a:gd name="T5" fmla="*/ 0 h 182"/>
              <a:gd name="T6" fmla="*/ 0 60000 65536"/>
              <a:gd name="T7" fmla="*/ 0 60000 65536"/>
              <a:gd name="T8" fmla="*/ 0 60000 65536"/>
              <a:gd name="T9" fmla="*/ 0 w 1815"/>
              <a:gd name="T10" fmla="*/ 0 h 182"/>
              <a:gd name="T11" fmla="*/ 1815 w 1815"/>
              <a:gd name="T12" fmla="*/ 182 h 1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5" h="182">
                <a:moveTo>
                  <a:pt x="0" y="0"/>
                </a:moveTo>
                <a:cubicBezTo>
                  <a:pt x="98" y="91"/>
                  <a:pt x="197" y="182"/>
                  <a:pt x="499" y="182"/>
                </a:cubicBezTo>
                <a:cubicBezTo>
                  <a:pt x="801" y="182"/>
                  <a:pt x="1308" y="91"/>
                  <a:pt x="1815" y="0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48"/>
          <p:cNvSpPr>
            <a:spLocks/>
          </p:cNvSpPr>
          <p:nvPr/>
        </p:nvSpPr>
        <p:spPr bwMode="auto">
          <a:xfrm>
            <a:off x="5918200" y="2593975"/>
            <a:ext cx="2917329" cy="865188"/>
          </a:xfrm>
          <a:custGeom>
            <a:avLst/>
            <a:gdLst>
              <a:gd name="T0" fmla="*/ 0 w 1815"/>
              <a:gd name="T1" fmla="*/ 0 h 545"/>
              <a:gd name="T2" fmla="*/ 2147483647 w 1815"/>
              <a:gd name="T3" fmla="*/ 2147483647 h 545"/>
              <a:gd name="T4" fmla="*/ 2147483647 w 1815"/>
              <a:gd name="T5" fmla="*/ 0 h 545"/>
              <a:gd name="T6" fmla="*/ 0 60000 65536"/>
              <a:gd name="T7" fmla="*/ 0 60000 65536"/>
              <a:gd name="T8" fmla="*/ 0 60000 65536"/>
              <a:gd name="T9" fmla="*/ 0 w 1815"/>
              <a:gd name="T10" fmla="*/ 0 h 545"/>
              <a:gd name="T11" fmla="*/ 1815 w 1815"/>
              <a:gd name="T12" fmla="*/ 545 h 5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15" h="545">
                <a:moveTo>
                  <a:pt x="0" y="0"/>
                </a:moveTo>
                <a:cubicBezTo>
                  <a:pt x="8" y="272"/>
                  <a:pt x="16" y="545"/>
                  <a:pt x="318" y="545"/>
                </a:cubicBezTo>
                <a:cubicBezTo>
                  <a:pt x="620" y="545"/>
                  <a:pt x="1217" y="272"/>
                  <a:pt x="1815" y="0"/>
                </a:cubicBezTo>
              </a:path>
            </a:pathLst>
          </a:cu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AutoShape 62" descr="Oak"/>
          <p:cNvSpPr>
            <a:spLocks noChangeArrowheads="1"/>
          </p:cNvSpPr>
          <p:nvPr/>
        </p:nvSpPr>
        <p:spPr bwMode="auto">
          <a:xfrm>
            <a:off x="8141363" y="4110155"/>
            <a:ext cx="3899842" cy="2133600"/>
          </a:xfrm>
          <a:prstGeom prst="wedgeEllipseCallout">
            <a:avLst>
              <a:gd name="adj1" fmla="val -25368"/>
              <a:gd name="adj2" fmla="val -83568"/>
            </a:avLst>
          </a:prstGeom>
          <a:noFill/>
          <a:ln w="57150">
            <a:solidFill>
              <a:srgbClr val="145F82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800" dirty="0" err="1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C, ta </a:t>
            </a:r>
            <a:r>
              <a:rPr lang="en-US" altLang="en-US" sz="2800" dirty="0" err="1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800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en-US" sz="2800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2800" dirty="0">
                <a:solidFill>
                  <a:srgbClr val="145F8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6" name="Text Box 65"/>
          <p:cNvSpPr txBox="1">
            <a:spLocks noChangeArrowheads="1"/>
          </p:cNvSpPr>
          <p:nvPr/>
        </p:nvSpPr>
        <p:spPr bwMode="auto">
          <a:xfrm>
            <a:off x="914399" y="3743325"/>
            <a:ext cx="102277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C, qua B ta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7" name="Text Box 66"/>
          <p:cNvSpPr txBox="1">
            <a:spLocks noChangeArrowheads="1"/>
          </p:cNvSpPr>
          <p:nvPr/>
        </p:nvSpPr>
        <p:spPr bwMode="auto">
          <a:xfrm>
            <a:off x="990599" y="4733925"/>
            <a:ext cx="478345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+) Hành động 1</a:t>
            </a:r>
            <a:r>
              <a:rPr lang="en-US" altLang="en-US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đi từ A đến B:</a:t>
            </a:r>
          </a:p>
        </p:txBody>
      </p:sp>
      <p:sp>
        <p:nvSpPr>
          <p:cNvPr id="18" name="Text Box 68"/>
          <p:cNvSpPr txBox="1">
            <a:spLocks noChangeArrowheads="1"/>
          </p:cNvSpPr>
          <p:nvPr/>
        </p:nvSpPr>
        <p:spPr bwMode="auto">
          <a:xfrm>
            <a:off x="914400" y="5267325"/>
            <a:ext cx="493776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+) Hành động 2- đi từ B đến C:</a:t>
            </a:r>
          </a:p>
        </p:txBody>
      </p:sp>
      <p:sp>
        <p:nvSpPr>
          <p:cNvPr id="19" name="Text Box 70"/>
          <p:cNvSpPr txBox="1">
            <a:spLocks noChangeArrowheads="1"/>
          </p:cNvSpPr>
          <p:nvPr/>
        </p:nvSpPr>
        <p:spPr bwMode="auto">
          <a:xfrm>
            <a:off x="990599" y="5800725"/>
            <a:ext cx="902684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Theo quy tắc nhân ta có số cách đi từ A đến C, qua B là:</a:t>
            </a:r>
          </a:p>
        </p:txBody>
      </p:sp>
      <p:sp>
        <p:nvSpPr>
          <p:cNvPr id="20" name="Text Box 71"/>
          <p:cNvSpPr txBox="1">
            <a:spLocks noChangeArrowheads="1"/>
          </p:cNvSpPr>
          <p:nvPr/>
        </p:nvSpPr>
        <p:spPr bwMode="auto">
          <a:xfrm>
            <a:off x="3657600" y="6334125"/>
            <a:ext cx="2660154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. 4 = 12 (cách)</a:t>
            </a:r>
          </a:p>
        </p:txBody>
      </p:sp>
      <p:sp>
        <p:nvSpPr>
          <p:cNvPr id="21" name="TextBox 42"/>
          <p:cNvSpPr txBox="1">
            <a:spLocks noChangeArrowheads="1"/>
          </p:cNvSpPr>
          <p:nvPr/>
        </p:nvSpPr>
        <p:spPr bwMode="auto">
          <a:xfrm>
            <a:off x="1524000" y="2905125"/>
            <a:ext cx="45005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2" name="TextBox 43"/>
          <p:cNvSpPr txBox="1">
            <a:spLocks noChangeArrowheads="1"/>
          </p:cNvSpPr>
          <p:nvPr/>
        </p:nvSpPr>
        <p:spPr bwMode="auto">
          <a:xfrm>
            <a:off x="5181600" y="2828925"/>
            <a:ext cx="42916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3" name="TextBox 44"/>
          <p:cNvSpPr txBox="1">
            <a:spLocks noChangeArrowheads="1"/>
          </p:cNvSpPr>
          <p:nvPr/>
        </p:nvSpPr>
        <p:spPr bwMode="auto">
          <a:xfrm>
            <a:off x="8839200" y="2828925"/>
            <a:ext cx="450056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1081087" y="3286125"/>
            <a:ext cx="834211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u="sng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sp>
        <p:nvSpPr>
          <p:cNvPr id="25" name="Freeform 37"/>
          <p:cNvSpPr>
            <a:spLocks/>
          </p:cNvSpPr>
          <p:nvPr/>
        </p:nvSpPr>
        <p:spPr bwMode="auto">
          <a:xfrm rot="184752" flipV="1">
            <a:off x="2451077" y="1980426"/>
            <a:ext cx="2456021" cy="547687"/>
          </a:xfrm>
          <a:custGeom>
            <a:avLst/>
            <a:gdLst>
              <a:gd name="T0" fmla="*/ 0 w 1542"/>
              <a:gd name="T1" fmla="*/ 0 h 273"/>
              <a:gd name="T2" fmla="*/ 2147483647 w 1542"/>
              <a:gd name="T3" fmla="*/ 2147483647 h 273"/>
              <a:gd name="T4" fmla="*/ 2147483647 w 1542"/>
              <a:gd name="T5" fmla="*/ 0 h 273"/>
              <a:gd name="T6" fmla="*/ 0 60000 65536"/>
              <a:gd name="T7" fmla="*/ 0 60000 65536"/>
              <a:gd name="T8" fmla="*/ 0 60000 65536"/>
              <a:gd name="T9" fmla="*/ 0 w 1542"/>
              <a:gd name="T10" fmla="*/ 0 h 273"/>
              <a:gd name="T11" fmla="*/ 1542 w 1542"/>
              <a:gd name="T12" fmla="*/ 273 h 27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42" h="273">
                <a:moveTo>
                  <a:pt x="0" y="0"/>
                </a:moveTo>
                <a:cubicBezTo>
                  <a:pt x="53" y="136"/>
                  <a:pt x="106" y="273"/>
                  <a:pt x="363" y="273"/>
                </a:cubicBezTo>
                <a:cubicBezTo>
                  <a:pt x="620" y="273"/>
                  <a:pt x="1081" y="136"/>
                  <a:pt x="1542" y="0"/>
                </a:cubicBezTo>
              </a:path>
            </a:pathLst>
          </a:cu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6" name="Text Box 66"/>
          <p:cNvSpPr txBox="1">
            <a:spLocks noChangeArrowheads="1"/>
          </p:cNvSpPr>
          <p:nvPr/>
        </p:nvSpPr>
        <p:spPr bwMode="auto">
          <a:xfrm>
            <a:off x="5562600" y="4733925"/>
            <a:ext cx="15430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endParaRPr lang="en-US" alt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 Box 68"/>
          <p:cNvSpPr txBox="1">
            <a:spLocks noChangeArrowheads="1"/>
          </p:cNvSpPr>
          <p:nvPr/>
        </p:nvSpPr>
        <p:spPr bwMode="auto">
          <a:xfrm>
            <a:off x="5486400" y="5267325"/>
            <a:ext cx="16192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 </a:t>
            </a:r>
            <a:r>
              <a:rPr lang="en-US" altLang="en-US" sz="28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6883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5" grpId="1" animBg="1"/>
      <p:bldP spid="16" grpId="0"/>
      <p:bldP spid="17" grpId="0"/>
      <p:bldP spid="18" grpId="0"/>
      <p:bldP spid="19" grpId="0"/>
      <p:bldP spid="20" grpId="0"/>
      <p:bldP spid="24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2" name="Group 151"/>
          <p:cNvGrpSpPr/>
          <p:nvPr/>
        </p:nvGrpSpPr>
        <p:grpSpPr>
          <a:xfrm>
            <a:off x="602669" y="3470702"/>
            <a:ext cx="11068451" cy="3272566"/>
            <a:chOff x="1205494" y="6941416"/>
            <a:chExt cx="22139783" cy="6545984"/>
          </a:xfrm>
        </p:grpSpPr>
        <p:sp>
          <p:nvSpPr>
            <p:cNvPr id="125" name="Rounded Rectangle 124"/>
            <p:cNvSpPr/>
            <p:nvPr/>
          </p:nvSpPr>
          <p:spPr>
            <a:xfrm>
              <a:off x="1209586" y="7179457"/>
              <a:ext cx="22135691" cy="6307943"/>
            </a:xfrm>
            <a:prstGeom prst="roundRect">
              <a:avLst>
                <a:gd name="adj" fmla="val 223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19050">
              <a:solidFill>
                <a:schemeClr val="accent6">
                  <a:lumMod val="50000"/>
                </a:schemeClr>
              </a:solidFill>
            </a:ln>
            <a:effectLst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88639"/>
              <a:endParaRPr lang="en-US" sz="1600" dirty="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151" name="Group 150"/>
            <p:cNvGrpSpPr/>
            <p:nvPr/>
          </p:nvGrpSpPr>
          <p:grpSpPr>
            <a:xfrm>
              <a:off x="1205494" y="6941416"/>
              <a:ext cx="3493741" cy="923451"/>
              <a:chOff x="1205494" y="6941416"/>
              <a:chExt cx="3493741" cy="923451"/>
            </a:xfrm>
          </p:grpSpPr>
          <p:sp>
            <p:nvSpPr>
              <p:cNvPr id="127" name="Freeform 20"/>
              <p:cNvSpPr>
                <a:spLocks/>
              </p:cNvSpPr>
              <p:nvPr/>
            </p:nvSpPr>
            <p:spPr bwMode="auto">
              <a:xfrm rot="16200000" flipV="1">
                <a:off x="2608156" y="5810396"/>
                <a:ext cx="782727" cy="3056880"/>
              </a:xfrm>
              <a:prstGeom prst="round1Rect">
                <a:avLst/>
              </a:prstGeom>
              <a:solidFill>
                <a:schemeClr val="bg1"/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45714" tIns="22857" rIns="45714" bIns="22857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16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28" name="TextBox 127"/>
              <p:cNvSpPr txBox="1"/>
              <p:nvPr/>
            </p:nvSpPr>
            <p:spPr>
              <a:xfrm>
                <a:off x="2057667" y="6941416"/>
                <a:ext cx="2641568" cy="923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1088639"/>
                <a:r>
                  <a:rPr lang="en-US" sz="24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Bài</a:t>
                </a:r>
                <a:r>
                  <a:rPr lang="en-US" sz="2400" b="1" dirty="0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2400" b="1" dirty="0" err="1">
                    <a:solidFill>
                      <a:srgbClr val="FF0000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giải</a:t>
                </a:r>
                <a:endParaRPr lang="en-US" sz="2400" b="1" dirty="0">
                  <a:solidFill>
                    <a:srgbClr val="FF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29" name="Round Diagonal Corner Rectangle 128"/>
              <p:cNvSpPr/>
              <p:nvPr/>
            </p:nvSpPr>
            <p:spPr>
              <a:xfrm flipV="1">
                <a:off x="1205494" y="6951957"/>
                <a:ext cx="774046" cy="775029"/>
              </a:xfrm>
              <a:prstGeom prst="round2Diag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50000"/>
                  </a:schemeClr>
                </a:solidFill>
              </a:ln>
              <a:effectLst>
                <a:innerShdw blurRad="114300">
                  <a:prstClr val="black"/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639"/>
                <a:endParaRPr lang="en-US" sz="1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8" name="Freeform 15"/>
              <p:cNvSpPr>
                <a:spLocks noEditPoints="1"/>
              </p:cNvSpPr>
              <p:nvPr/>
            </p:nvSpPr>
            <p:spPr bwMode="auto">
              <a:xfrm>
                <a:off x="1375232" y="7017843"/>
                <a:ext cx="501844" cy="640616"/>
              </a:xfrm>
              <a:custGeom>
                <a:avLst/>
                <a:gdLst>
                  <a:gd name="T0" fmla="*/ 135 w 145"/>
                  <a:gd name="T1" fmla="*/ 72 h 197"/>
                  <a:gd name="T2" fmla="*/ 72 w 145"/>
                  <a:gd name="T3" fmla="*/ 135 h 197"/>
                  <a:gd name="T4" fmla="*/ 9 w 145"/>
                  <a:gd name="T5" fmla="*/ 72 h 197"/>
                  <a:gd name="T6" fmla="*/ 72 w 145"/>
                  <a:gd name="T7" fmla="*/ 9 h 197"/>
                  <a:gd name="T8" fmla="*/ 115 w 145"/>
                  <a:gd name="T9" fmla="*/ 26 h 197"/>
                  <a:gd name="T10" fmla="*/ 60 w 145"/>
                  <a:gd name="T11" fmla="*/ 82 h 197"/>
                  <a:gd name="T12" fmla="*/ 30 w 145"/>
                  <a:gd name="T13" fmla="*/ 60 h 197"/>
                  <a:gd name="T14" fmla="*/ 20 w 145"/>
                  <a:gd name="T15" fmla="*/ 68 h 197"/>
                  <a:gd name="T16" fmla="*/ 61 w 145"/>
                  <a:gd name="T17" fmla="*/ 126 h 197"/>
                  <a:gd name="T18" fmla="*/ 123 w 145"/>
                  <a:gd name="T19" fmla="*/ 35 h 197"/>
                  <a:gd name="T20" fmla="*/ 135 w 145"/>
                  <a:gd name="T21" fmla="*/ 72 h 197"/>
                  <a:gd name="T22" fmla="*/ 145 w 145"/>
                  <a:gd name="T23" fmla="*/ 12 h 197"/>
                  <a:gd name="T24" fmla="*/ 135 w 145"/>
                  <a:gd name="T25" fmla="*/ 12 h 197"/>
                  <a:gd name="T26" fmla="*/ 123 w 145"/>
                  <a:gd name="T27" fmla="*/ 21 h 197"/>
                  <a:gd name="T28" fmla="*/ 72 w 145"/>
                  <a:gd name="T29" fmla="*/ 0 h 197"/>
                  <a:gd name="T30" fmla="*/ 0 w 145"/>
                  <a:gd name="T31" fmla="*/ 72 h 197"/>
                  <a:gd name="T32" fmla="*/ 30 w 145"/>
                  <a:gd name="T33" fmla="*/ 131 h 197"/>
                  <a:gd name="T34" fmla="*/ 7 w 145"/>
                  <a:gd name="T35" fmla="*/ 175 h 197"/>
                  <a:gd name="T36" fmla="*/ 13 w 145"/>
                  <a:gd name="T37" fmla="*/ 193 h 197"/>
                  <a:gd name="T38" fmla="*/ 32 w 145"/>
                  <a:gd name="T39" fmla="*/ 187 h 197"/>
                  <a:gd name="T40" fmla="*/ 51 w 145"/>
                  <a:gd name="T41" fmla="*/ 141 h 197"/>
                  <a:gd name="T42" fmla="*/ 51 w 145"/>
                  <a:gd name="T43" fmla="*/ 141 h 197"/>
                  <a:gd name="T44" fmla="*/ 72 w 145"/>
                  <a:gd name="T45" fmla="*/ 145 h 197"/>
                  <a:gd name="T46" fmla="*/ 145 w 145"/>
                  <a:gd name="T47" fmla="*/ 72 h 197"/>
                  <a:gd name="T48" fmla="*/ 129 w 145"/>
                  <a:gd name="T49" fmla="*/ 28 h 197"/>
                  <a:gd name="T50" fmla="*/ 145 w 145"/>
                  <a:gd name="T51" fmla="*/ 12 h 1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145" h="197">
                    <a:moveTo>
                      <a:pt x="135" y="72"/>
                    </a:moveTo>
                    <a:cubicBezTo>
                      <a:pt x="135" y="107"/>
                      <a:pt x="107" y="135"/>
                      <a:pt x="72" y="135"/>
                    </a:cubicBezTo>
                    <a:cubicBezTo>
                      <a:pt x="37" y="135"/>
                      <a:pt x="9" y="107"/>
                      <a:pt x="9" y="72"/>
                    </a:cubicBezTo>
                    <a:cubicBezTo>
                      <a:pt x="9" y="37"/>
                      <a:pt x="37" y="9"/>
                      <a:pt x="72" y="9"/>
                    </a:cubicBezTo>
                    <a:cubicBezTo>
                      <a:pt x="89" y="9"/>
                      <a:pt x="104" y="15"/>
                      <a:pt x="115" y="26"/>
                    </a:cubicBezTo>
                    <a:cubicBezTo>
                      <a:pt x="101" y="38"/>
                      <a:pt x="80" y="57"/>
                      <a:pt x="60" y="82"/>
                    </a:cubicBezTo>
                    <a:cubicBezTo>
                      <a:pt x="50" y="74"/>
                      <a:pt x="40" y="67"/>
                      <a:pt x="30" y="60"/>
                    </a:cubicBezTo>
                    <a:cubicBezTo>
                      <a:pt x="26" y="63"/>
                      <a:pt x="24" y="65"/>
                      <a:pt x="20" y="68"/>
                    </a:cubicBezTo>
                    <a:cubicBezTo>
                      <a:pt x="34" y="88"/>
                      <a:pt x="47" y="107"/>
                      <a:pt x="61" y="126"/>
                    </a:cubicBezTo>
                    <a:cubicBezTo>
                      <a:pt x="80" y="95"/>
                      <a:pt x="99" y="63"/>
                      <a:pt x="123" y="35"/>
                    </a:cubicBezTo>
                    <a:cubicBezTo>
                      <a:pt x="130" y="45"/>
                      <a:pt x="135" y="58"/>
                      <a:pt x="135" y="72"/>
                    </a:cubicBezTo>
                    <a:close/>
                    <a:moveTo>
                      <a:pt x="145" y="12"/>
                    </a:moveTo>
                    <a:cubicBezTo>
                      <a:pt x="141" y="12"/>
                      <a:pt x="138" y="12"/>
                      <a:pt x="135" y="12"/>
                    </a:cubicBezTo>
                    <a:cubicBezTo>
                      <a:pt x="135" y="12"/>
                      <a:pt x="130" y="15"/>
                      <a:pt x="123" y="21"/>
                    </a:cubicBezTo>
                    <a:cubicBezTo>
                      <a:pt x="110" y="8"/>
                      <a:pt x="92" y="0"/>
                      <a:pt x="72" y="0"/>
                    </a:cubicBezTo>
                    <a:cubicBezTo>
                      <a:pt x="32" y="0"/>
                      <a:pt x="0" y="32"/>
                      <a:pt x="0" y="72"/>
                    </a:cubicBezTo>
                    <a:cubicBezTo>
                      <a:pt x="0" y="97"/>
                      <a:pt x="11" y="118"/>
                      <a:pt x="30" y="131"/>
                    </a:cubicBezTo>
                    <a:cubicBezTo>
                      <a:pt x="7" y="175"/>
                      <a:pt x="7" y="175"/>
                      <a:pt x="7" y="175"/>
                    </a:cubicBezTo>
                    <a:cubicBezTo>
                      <a:pt x="3" y="182"/>
                      <a:pt x="6" y="190"/>
                      <a:pt x="13" y="193"/>
                    </a:cubicBezTo>
                    <a:cubicBezTo>
                      <a:pt x="20" y="197"/>
                      <a:pt x="28" y="194"/>
                      <a:pt x="32" y="187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1" y="141"/>
                      <a:pt x="51" y="141"/>
                      <a:pt x="51" y="141"/>
                    </a:cubicBezTo>
                    <a:cubicBezTo>
                      <a:pt x="58" y="143"/>
                      <a:pt x="65" y="145"/>
                      <a:pt x="72" y="145"/>
                    </a:cubicBezTo>
                    <a:cubicBezTo>
                      <a:pt x="112" y="145"/>
                      <a:pt x="145" y="112"/>
                      <a:pt x="145" y="72"/>
                    </a:cubicBezTo>
                    <a:cubicBezTo>
                      <a:pt x="145" y="55"/>
                      <a:pt x="138" y="40"/>
                      <a:pt x="129" y="28"/>
                    </a:cubicBezTo>
                    <a:cubicBezTo>
                      <a:pt x="134" y="22"/>
                      <a:pt x="139" y="17"/>
                      <a:pt x="145" y="12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grpSp>
        <p:nvGrpSpPr>
          <p:cNvPr id="148" name="Group 147"/>
          <p:cNvGrpSpPr/>
          <p:nvPr/>
        </p:nvGrpSpPr>
        <p:grpSpPr>
          <a:xfrm>
            <a:off x="190500" y="1181100"/>
            <a:ext cx="11695971" cy="2043778"/>
            <a:chOff x="992187" y="2564544"/>
            <a:chExt cx="22353091" cy="4088087"/>
          </a:xfrm>
        </p:grpSpPr>
        <p:sp>
          <p:nvSpPr>
            <p:cNvPr id="134" name="Rounded Rectangle 133"/>
            <p:cNvSpPr/>
            <p:nvPr/>
          </p:nvSpPr>
          <p:spPr bwMode="auto">
            <a:xfrm>
              <a:off x="1145221" y="2667000"/>
              <a:ext cx="22200057" cy="3985631"/>
            </a:xfrm>
            <a:prstGeom prst="roundRect">
              <a:avLst>
                <a:gd name="adj" fmla="val 5492"/>
              </a:avLst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 defTabSz="1088530">
                <a:defRPr/>
              </a:pPr>
              <a:r>
                <a:rPr lang="en-US" sz="240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 Một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người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cần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cài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đặt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mật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khẩu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điện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thoại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gồm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4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kí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tự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,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mỗi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kí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tự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là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chữ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từ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0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đến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9)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hoặc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chữ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cái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(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trong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bảng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26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chữ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cái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tiếng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Anh)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mật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khẩu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phải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ít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nhất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chữ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cái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Hỏi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có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thể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lập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được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bao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nhiêu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mật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400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khẩu</a:t>
              </a:r>
              <a:r>
                <a:rPr lang="en-US" sz="240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?</a:t>
              </a:r>
            </a:p>
          </p:txBody>
        </p:sp>
        <p:grpSp>
          <p:nvGrpSpPr>
            <p:cNvPr id="135" name="Group 134"/>
            <p:cNvGrpSpPr/>
            <p:nvPr/>
          </p:nvGrpSpPr>
          <p:grpSpPr>
            <a:xfrm>
              <a:off x="992187" y="2564544"/>
              <a:ext cx="3124200" cy="1023459"/>
              <a:chOff x="534987" y="1647866"/>
              <a:chExt cx="4197167" cy="1176337"/>
            </a:xfrm>
          </p:grpSpPr>
          <p:sp>
            <p:nvSpPr>
              <p:cNvPr id="136" name="Isosceles Triangle 44"/>
              <p:cNvSpPr/>
              <p:nvPr/>
            </p:nvSpPr>
            <p:spPr bwMode="auto">
              <a:xfrm rot="5400000" flipV="1">
                <a:off x="534195" y="2602747"/>
                <a:ext cx="227012" cy="215900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530"/>
                <a:endParaRPr lang="en-US" sz="160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137" name="Pentagon 136"/>
              <p:cNvSpPr/>
              <p:nvPr/>
            </p:nvSpPr>
            <p:spPr bwMode="auto">
              <a:xfrm>
                <a:off x="534987" y="1647866"/>
                <a:ext cx="4197167" cy="955674"/>
              </a:xfrm>
              <a:prstGeom prst="homePlate">
                <a:avLst>
                  <a:gd name="adj" fmla="val 12444"/>
                </a:avLst>
              </a:prstGeom>
              <a:solidFill>
                <a:srgbClr val="135F82"/>
              </a:solidFill>
              <a:ln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1088530"/>
                <a:endParaRPr lang="en-US" sz="1600">
                  <a:solidFill>
                    <a:prstClr val="white"/>
                  </a:solidFill>
                  <a:latin typeface="Calibri"/>
                </a:endParaRPr>
              </a:p>
            </p:txBody>
          </p:sp>
          <p:grpSp>
            <p:nvGrpSpPr>
              <p:cNvPr id="138" name="Group 11"/>
              <p:cNvGrpSpPr/>
              <p:nvPr/>
            </p:nvGrpSpPr>
            <p:grpSpPr bwMode="auto">
              <a:xfrm>
                <a:off x="683775" y="1836907"/>
                <a:ext cx="582199" cy="537956"/>
                <a:chOff x="7440266" y="3398551"/>
                <a:chExt cx="757238" cy="765175"/>
              </a:xfrm>
              <a:solidFill>
                <a:schemeClr val="bg1">
                  <a:lumMod val="95000"/>
                </a:schemeClr>
              </a:solidFill>
            </p:grpSpPr>
            <p:sp>
              <p:nvSpPr>
                <p:cNvPr id="141" name="Freeform 140"/>
                <p:cNvSpPr>
                  <a:spLocks noEditPoints="1"/>
                </p:cNvSpPr>
                <p:nvPr/>
              </p:nvSpPr>
              <p:spPr bwMode="auto">
                <a:xfrm>
                  <a:off x="7440266" y="3436652"/>
                  <a:ext cx="344488" cy="344489"/>
                </a:xfrm>
                <a:custGeom>
                  <a:avLst/>
                  <a:gdLst/>
                  <a:ahLst/>
                  <a:cxnLst>
                    <a:cxn ang="0">
                      <a:pos x="33" y="184"/>
                    </a:cxn>
                    <a:cxn ang="0">
                      <a:pos x="181" y="184"/>
                    </a:cxn>
                    <a:cxn ang="0">
                      <a:pos x="181" y="33"/>
                    </a:cxn>
                    <a:cxn ang="0">
                      <a:pos x="33" y="33"/>
                    </a:cxn>
                    <a:cxn ang="0">
                      <a:pos x="33" y="184"/>
                    </a:cxn>
                    <a:cxn ang="0">
                      <a:pos x="217" y="217"/>
                    </a:cxn>
                    <a:cxn ang="0">
                      <a:pos x="0" y="217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17"/>
                    </a:cxn>
                  </a:cxnLst>
                  <a:rect l="0" t="0" r="r" b="b"/>
                  <a:pathLst>
                    <a:path w="217" h="217">
                      <a:moveTo>
                        <a:pt x="33" y="184"/>
                      </a:moveTo>
                      <a:lnTo>
                        <a:pt x="181" y="184"/>
                      </a:lnTo>
                      <a:lnTo>
                        <a:pt x="181" y="33"/>
                      </a:lnTo>
                      <a:lnTo>
                        <a:pt x="33" y="33"/>
                      </a:lnTo>
                      <a:lnTo>
                        <a:pt x="33" y="184"/>
                      </a:lnTo>
                      <a:close/>
                      <a:moveTo>
                        <a:pt x="217" y="217"/>
                      </a:moveTo>
                      <a:lnTo>
                        <a:pt x="0" y="217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17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530">
                    <a:defRPr/>
                  </a:pPr>
                  <a:endParaRPr lang="en-US" sz="16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42" name="Freeform 141"/>
                <p:cNvSpPr>
                  <a:spLocks noEditPoints="1"/>
                </p:cNvSpPr>
                <p:nvPr/>
              </p:nvSpPr>
              <p:spPr bwMode="auto">
                <a:xfrm>
                  <a:off x="7440266" y="3814473"/>
                  <a:ext cx="344488" cy="349251"/>
                </a:xfrm>
                <a:custGeom>
                  <a:avLst/>
                  <a:gdLst/>
                  <a:ahLst/>
                  <a:cxnLst>
                    <a:cxn ang="0">
                      <a:pos x="33" y="185"/>
                    </a:cxn>
                    <a:cxn ang="0">
                      <a:pos x="181" y="185"/>
                    </a:cxn>
                    <a:cxn ang="0">
                      <a:pos x="181" y="36"/>
                    </a:cxn>
                    <a:cxn ang="0">
                      <a:pos x="33" y="36"/>
                    </a:cxn>
                    <a:cxn ang="0">
                      <a:pos x="33" y="185"/>
                    </a:cxn>
                    <a:cxn ang="0">
                      <a:pos x="217" y="220"/>
                    </a:cxn>
                    <a:cxn ang="0">
                      <a:pos x="0" y="220"/>
                    </a:cxn>
                    <a:cxn ang="0">
                      <a:pos x="0" y="0"/>
                    </a:cxn>
                    <a:cxn ang="0">
                      <a:pos x="217" y="0"/>
                    </a:cxn>
                    <a:cxn ang="0">
                      <a:pos x="217" y="220"/>
                    </a:cxn>
                  </a:cxnLst>
                  <a:rect l="0" t="0" r="r" b="b"/>
                  <a:pathLst>
                    <a:path w="217" h="220">
                      <a:moveTo>
                        <a:pt x="33" y="185"/>
                      </a:moveTo>
                      <a:lnTo>
                        <a:pt x="181" y="185"/>
                      </a:lnTo>
                      <a:lnTo>
                        <a:pt x="181" y="36"/>
                      </a:lnTo>
                      <a:lnTo>
                        <a:pt x="33" y="36"/>
                      </a:lnTo>
                      <a:lnTo>
                        <a:pt x="33" y="185"/>
                      </a:lnTo>
                      <a:close/>
                      <a:moveTo>
                        <a:pt x="217" y="220"/>
                      </a:moveTo>
                      <a:lnTo>
                        <a:pt x="0" y="220"/>
                      </a:lnTo>
                      <a:lnTo>
                        <a:pt x="0" y="0"/>
                      </a:lnTo>
                      <a:lnTo>
                        <a:pt x="217" y="0"/>
                      </a:lnTo>
                      <a:lnTo>
                        <a:pt x="217" y="22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530">
                    <a:defRPr/>
                  </a:pPr>
                  <a:endParaRPr lang="en-US" sz="16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43" name="Freeform 142"/>
                <p:cNvSpPr>
                  <a:spLocks/>
                </p:cNvSpPr>
                <p:nvPr/>
              </p:nvSpPr>
              <p:spPr bwMode="auto">
                <a:xfrm>
                  <a:off x="7506941" y="3398551"/>
                  <a:ext cx="341313" cy="288925"/>
                </a:xfrm>
                <a:custGeom>
                  <a:avLst/>
                  <a:gdLst/>
                  <a:ahLst/>
                  <a:cxnLst>
                    <a:cxn ang="0">
                      <a:pos x="76" y="182"/>
                    </a:cxn>
                    <a:cxn ang="0">
                      <a:pos x="0" y="114"/>
                    </a:cxn>
                    <a:cxn ang="0">
                      <a:pos x="24" y="88"/>
                    </a:cxn>
                    <a:cxn ang="0">
                      <a:pos x="73" y="132"/>
                    </a:cxn>
                    <a:cxn ang="0">
                      <a:pos x="187" y="0"/>
                    </a:cxn>
                    <a:cxn ang="0">
                      <a:pos x="215" y="24"/>
                    </a:cxn>
                    <a:cxn ang="0">
                      <a:pos x="76" y="182"/>
                    </a:cxn>
                  </a:cxnLst>
                  <a:rect l="0" t="0" r="r" b="b"/>
                  <a:pathLst>
                    <a:path w="215" h="182">
                      <a:moveTo>
                        <a:pt x="76" y="182"/>
                      </a:moveTo>
                      <a:lnTo>
                        <a:pt x="0" y="114"/>
                      </a:lnTo>
                      <a:lnTo>
                        <a:pt x="24" y="88"/>
                      </a:lnTo>
                      <a:lnTo>
                        <a:pt x="73" y="132"/>
                      </a:lnTo>
                      <a:lnTo>
                        <a:pt x="187" y="0"/>
                      </a:lnTo>
                      <a:lnTo>
                        <a:pt x="215" y="24"/>
                      </a:lnTo>
                      <a:lnTo>
                        <a:pt x="76" y="1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defTabSz="1088530">
                    <a:defRPr/>
                  </a:pPr>
                  <a:endParaRPr lang="en-US" sz="16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44" name="Rectangle 143"/>
                <p:cNvSpPr>
                  <a:spLocks noChangeArrowheads="1"/>
                </p:cNvSpPr>
                <p:nvPr/>
              </p:nvSpPr>
              <p:spPr bwMode="auto">
                <a:xfrm>
                  <a:off x="7840316" y="4100226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530">
                    <a:defRPr/>
                  </a:pPr>
                  <a:endParaRPr lang="en-US" sz="16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45" name="Rectangle 144"/>
                <p:cNvSpPr>
                  <a:spLocks noChangeArrowheads="1"/>
                </p:cNvSpPr>
                <p:nvPr/>
              </p:nvSpPr>
              <p:spPr bwMode="auto">
                <a:xfrm>
                  <a:off x="7840316" y="3717639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530">
                    <a:defRPr/>
                  </a:pPr>
                  <a:endParaRPr lang="en-US" sz="16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46" name="Rectangle 145"/>
                <p:cNvSpPr>
                  <a:spLocks noChangeArrowheads="1"/>
                </p:cNvSpPr>
                <p:nvPr/>
              </p:nvSpPr>
              <p:spPr bwMode="auto">
                <a:xfrm>
                  <a:off x="7840316" y="3973225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530">
                    <a:defRPr/>
                  </a:pPr>
                  <a:endParaRPr lang="en-US" sz="16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47" name="Rectangle 146"/>
                <p:cNvSpPr>
                  <a:spLocks noChangeArrowheads="1"/>
                </p:cNvSpPr>
                <p:nvPr/>
              </p:nvSpPr>
              <p:spPr bwMode="auto">
                <a:xfrm>
                  <a:off x="7840316" y="3590640"/>
                  <a:ext cx="357188" cy="63500"/>
                </a:xfrm>
                <a:prstGeom prst="rect">
                  <a:avLst/>
                </a:prstGeom>
                <a:grp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defTabSz="1088530">
                    <a:defRPr/>
                  </a:pPr>
                  <a:endParaRPr lang="en-US" sz="1600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</p:grpSp>
          <p:sp>
            <p:nvSpPr>
              <p:cNvPr id="139" name="Chevron 138"/>
              <p:cNvSpPr/>
              <p:nvPr/>
            </p:nvSpPr>
            <p:spPr bwMode="auto">
              <a:xfrm>
                <a:off x="1330000" y="1771634"/>
                <a:ext cx="142625" cy="707897"/>
              </a:xfrm>
              <a:prstGeom prst="chevron">
                <a:avLst>
                  <a:gd name="adj" fmla="val 68110"/>
                </a:avLst>
              </a:prstGeom>
              <a:solidFill>
                <a:schemeClr val="bg1"/>
              </a:solidFill>
              <a:ln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1088530">
                  <a:defRPr/>
                </a:pPr>
                <a:endParaRPr lang="en-US" sz="160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40" name="TextBox 13"/>
              <p:cNvSpPr txBox="1">
                <a:spLocks noChangeArrowheads="1"/>
              </p:cNvSpPr>
              <p:nvPr/>
            </p:nvSpPr>
            <p:spPr bwMode="auto">
              <a:xfrm>
                <a:off x="1456316" y="1718346"/>
                <a:ext cx="3173470" cy="9198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defTabSz="2176463" eaLnBrk="0" fontAlgn="base" hangingPunct="0">
                  <a:spcBef>
                    <a:spcPct val="0"/>
                  </a:spcBef>
                  <a:spcAft>
                    <a:spcPct val="0"/>
                  </a:spcAft>
                  <a:defRPr sz="4300"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defTabSz="1088639" eaLnBrk="1" hangingPunct="1"/>
                <a:r>
                  <a:rPr lang="en-US" sz="2000" b="1" dirty="0" err="1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Câu</a:t>
                </a:r>
                <a:r>
                  <a:rPr lang="en-US" sz="2000" b="1" dirty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2000" b="1" dirty="0" smtClean="0">
                    <a:solidFill>
                      <a:prstClr val="white"/>
                    </a:solidFill>
                    <a:latin typeface="Tahoma" pitchFamily="34" charset="0"/>
                    <a:cs typeface="Tahoma" pitchFamily="34" charset="0"/>
                  </a:rPr>
                  <a:t>1.</a:t>
                </a:r>
                <a:endParaRPr lang="en-US" sz="2000" b="1" dirty="0">
                  <a:solidFill>
                    <a:prstClr val="white"/>
                  </a:solidFill>
                  <a:latin typeface="Tahoma" pitchFamily="34" charset="0"/>
                  <a:cs typeface="Tahoma" pitchFamily="34" charset="0"/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Rectangle 61"/>
              <p:cNvSpPr/>
              <p:nvPr/>
            </p:nvSpPr>
            <p:spPr>
              <a:xfrm>
                <a:off x="9821670" y="6062430"/>
                <a:ext cx="167588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088639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Ch</m:t>
                      </m:r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ọ</m:t>
                      </m:r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n</m:t>
                      </m:r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1" i="0" spc="-75" smtClean="0">
                          <a:solidFill>
                            <a:srgbClr val="FF0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</m:oMath>
                  </m:oMathPara>
                </a14:m>
                <a:endParaRPr lang="en-US" sz="2400" b="1" spc="-75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62" name="Rectangle 6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1670" y="6062430"/>
                <a:ext cx="1675884" cy="461665"/>
              </a:xfrm>
              <a:prstGeom prst="rect">
                <a:avLst/>
              </a:prstGeom>
              <a:blipFill>
                <a:blip r:embed="rId3"/>
                <a:stretch>
                  <a:fillRect l="-3273" b="-19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10016" y="2783504"/>
                <a:ext cx="219427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088639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A</m:t>
                      </m:r>
                      <m:r>
                        <m:rPr>
                          <m:nor/>
                        </m:rPr>
                        <a:rPr lang="en-US" sz="2400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pc="-75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1222640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black"/>
                          </a:solidFill>
                          <a:latin typeface="Calibri"/>
                        </a:rPr>
                        <m:t>.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016" y="2783504"/>
                <a:ext cx="2194271" cy="461665"/>
              </a:xfrm>
              <a:prstGeom prst="rect">
                <a:avLst/>
              </a:prstGeom>
              <a:blipFill>
                <a:blip r:embed="rId4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Rectangle 52"/>
              <p:cNvSpPr/>
              <p:nvPr/>
            </p:nvSpPr>
            <p:spPr>
              <a:xfrm>
                <a:off x="4210548" y="2783504"/>
                <a:ext cx="219427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088639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2400" b="1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B</m:t>
                      </m:r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400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pc="-75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1532458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black"/>
                          </a:solidFill>
                          <a:latin typeface="Calibri"/>
                        </a:rPr>
                        <m:t>.</m:t>
                      </m:r>
                    </m:oMath>
                  </m:oMathPara>
                </a14:m>
                <a:endParaRPr lang="en-GB" sz="2400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3" name="Rectangle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0548" y="2783504"/>
                <a:ext cx="2194271" cy="461665"/>
              </a:xfrm>
              <a:prstGeom prst="rect">
                <a:avLst/>
              </a:prstGeom>
              <a:blipFill>
                <a:blip r:embed="rId5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/>
              <p:cNvSpPr/>
              <p:nvPr/>
            </p:nvSpPr>
            <p:spPr>
              <a:xfrm>
                <a:off x="6619639" y="2783504"/>
                <a:ext cx="2223554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088639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2400" b="1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C</m:t>
                      </m:r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400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pc="-75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1669616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black"/>
                          </a:solidFill>
                          <a:latin typeface="Calibri"/>
                        </a:rPr>
                        <m:t>.</m:t>
                      </m:r>
                    </m:oMath>
                  </m:oMathPara>
                </a14:m>
                <a:endParaRPr lang="en-GB" sz="2400" b="1" dirty="0">
                  <a:solidFill>
                    <a:prstClr val="black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</mc:Choice>
        <mc:Fallback xmlns="">
          <p:sp>
            <p:nvSpPr>
              <p:cNvPr id="54" name="Rectangle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9639" y="2783504"/>
                <a:ext cx="2223554" cy="461665"/>
              </a:xfrm>
              <a:prstGeom prst="rect">
                <a:avLst/>
              </a:prstGeom>
              <a:blipFill>
                <a:blip r:embed="rId6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Rectangle 54"/>
              <p:cNvSpPr/>
              <p:nvPr/>
            </p:nvSpPr>
            <p:spPr>
              <a:xfrm>
                <a:off x="9103734" y="2783504"/>
                <a:ext cx="2011731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1088639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vi-VN" sz="2400" b="1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D</m:t>
                      </m:r>
                      <m:r>
                        <m:rPr>
                          <m:nor/>
                        </m:rPr>
                        <a:rPr lang="en-US" sz="2400" b="1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.</m:t>
                      </m:r>
                      <m:r>
                        <m:rPr>
                          <m:nor/>
                        </m:rPr>
                        <a:rPr lang="en-US" sz="2400" spc="-75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400" b="0" i="0" spc="-75" smtClean="0">
                          <a:solidFill>
                            <a:srgbClr val="000099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m:t>269234</m:t>
                      </m:r>
                      <m:r>
                        <m:rPr>
                          <m:nor/>
                        </m:rPr>
                        <a:rPr lang="en-GB" sz="2400">
                          <a:solidFill>
                            <a:prstClr val="black"/>
                          </a:solidFill>
                          <a:latin typeface="Calibri"/>
                        </a:rPr>
                        <m:t>.</m:t>
                      </m:r>
                    </m:oMath>
                  </m:oMathPara>
                </a14:m>
                <a:endParaRPr lang="vi-VN" sz="2400" dirty="0">
                  <a:solidFill>
                    <a:prstClr val="black"/>
                  </a:solidFill>
                  <a:latin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5" name="Rectangle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3734" y="2783504"/>
                <a:ext cx="2011731" cy="461665"/>
              </a:xfrm>
              <a:prstGeom prst="rect">
                <a:avLst/>
              </a:prstGeom>
              <a:blipFill>
                <a:blip r:embed="rId7"/>
                <a:stretch>
                  <a:fillRect b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9" name="Group 47"/>
          <p:cNvGrpSpPr/>
          <p:nvPr/>
        </p:nvGrpSpPr>
        <p:grpSpPr>
          <a:xfrm>
            <a:off x="454504" y="783804"/>
            <a:ext cx="4736043" cy="526318"/>
            <a:chOff x="739068" y="1515168"/>
            <a:chExt cx="9473319" cy="1052773"/>
          </a:xfrm>
        </p:grpSpPr>
        <p:sp>
          <p:nvSpPr>
            <p:cNvPr id="60" name="Freeform 71"/>
            <p:cNvSpPr>
              <a:spLocks/>
            </p:cNvSpPr>
            <p:nvPr/>
          </p:nvSpPr>
          <p:spPr bwMode="auto">
            <a:xfrm flipH="1">
              <a:off x="3250419" y="2066147"/>
              <a:ext cx="6961968" cy="417465"/>
            </a:xfrm>
            <a:custGeom>
              <a:avLst/>
              <a:gdLst>
                <a:gd name="T0" fmla="*/ 1849 w 1857"/>
                <a:gd name="T1" fmla="*/ 72 h 111"/>
                <a:gd name="T2" fmla="*/ 376 w 1857"/>
                <a:gd name="T3" fmla="*/ 72 h 111"/>
                <a:gd name="T4" fmla="*/ 360 w 1857"/>
                <a:gd name="T5" fmla="*/ 52 h 111"/>
                <a:gd name="T6" fmla="*/ 374 w 1857"/>
                <a:gd name="T7" fmla="*/ 20 h 111"/>
                <a:gd name="T8" fmla="*/ 366 w 1857"/>
                <a:gd name="T9" fmla="*/ 0 h 111"/>
                <a:gd name="T10" fmla="*/ 85 w 1857"/>
                <a:gd name="T11" fmla="*/ 0 h 111"/>
                <a:gd name="T12" fmla="*/ 53 w 1857"/>
                <a:gd name="T13" fmla="*/ 20 h 111"/>
                <a:gd name="T14" fmla="*/ 6 w 1857"/>
                <a:gd name="T15" fmla="*/ 91 h 111"/>
                <a:gd name="T16" fmla="*/ 15 w 1857"/>
                <a:gd name="T17" fmla="*/ 111 h 111"/>
                <a:gd name="T18" fmla="*/ 199 w 1857"/>
                <a:gd name="T19" fmla="*/ 111 h 111"/>
                <a:gd name="T20" fmla="*/ 296 w 1857"/>
                <a:gd name="T21" fmla="*/ 111 h 111"/>
                <a:gd name="T22" fmla="*/ 1849 w 1857"/>
                <a:gd name="T23" fmla="*/ 111 h 111"/>
                <a:gd name="T24" fmla="*/ 1857 w 1857"/>
                <a:gd name="T25" fmla="*/ 103 h 111"/>
                <a:gd name="T26" fmla="*/ 1857 w 1857"/>
                <a:gd name="T27" fmla="*/ 81 h 111"/>
                <a:gd name="T28" fmla="*/ 1849 w 1857"/>
                <a:gd name="T29" fmla="*/ 72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57" h="111">
                  <a:moveTo>
                    <a:pt x="1849" y="72"/>
                  </a:moveTo>
                  <a:cubicBezTo>
                    <a:pt x="1849" y="72"/>
                    <a:pt x="423" y="72"/>
                    <a:pt x="376" y="72"/>
                  </a:cubicBezTo>
                  <a:cubicBezTo>
                    <a:pt x="350" y="72"/>
                    <a:pt x="355" y="63"/>
                    <a:pt x="360" y="52"/>
                  </a:cubicBezTo>
                  <a:cubicBezTo>
                    <a:pt x="365" y="40"/>
                    <a:pt x="374" y="20"/>
                    <a:pt x="374" y="20"/>
                  </a:cubicBezTo>
                  <a:cubicBezTo>
                    <a:pt x="381" y="9"/>
                    <a:pt x="377" y="0"/>
                    <a:pt x="366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4" y="0"/>
                    <a:pt x="59" y="9"/>
                    <a:pt x="53" y="20"/>
                  </a:cubicBezTo>
                  <a:cubicBezTo>
                    <a:pt x="6" y="91"/>
                    <a:pt x="6" y="91"/>
                    <a:pt x="6" y="91"/>
                  </a:cubicBezTo>
                  <a:cubicBezTo>
                    <a:pt x="0" y="102"/>
                    <a:pt x="4" y="111"/>
                    <a:pt x="15" y="111"/>
                  </a:cubicBezTo>
                  <a:cubicBezTo>
                    <a:pt x="199" y="111"/>
                    <a:pt x="199" y="111"/>
                    <a:pt x="199" y="111"/>
                  </a:cubicBezTo>
                  <a:cubicBezTo>
                    <a:pt x="296" y="111"/>
                    <a:pt x="296" y="111"/>
                    <a:pt x="296" y="111"/>
                  </a:cubicBezTo>
                  <a:cubicBezTo>
                    <a:pt x="1849" y="111"/>
                    <a:pt x="1849" y="111"/>
                    <a:pt x="1849" y="111"/>
                  </a:cubicBezTo>
                  <a:cubicBezTo>
                    <a:pt x="1853" y="111"/>
                    <a:pt x="1857" y="107"/>
                    <a:pt x="1857" y="103"/>
                  </a:cubicBezTo>
                  <a:cubicBezTo>
                    <a:pt x="1857" y="81"/>
                    <a:pt x="1857" y="81"/>
                    <a:pt x="1857" y="81"/>
                  </a:cubicBezTo>
                  <a:cubicBezTo>
                    <a:pt x="1857" y="76"/>
                    <a:pt x="1853" y="72"/>
                    <a:pt x="1849" y="72"/>
                  </a:cubicBezTo>
                  <a:close/>
                </a:path>
              </a:pathLst>
            </a:custGeom>
            <a:ln/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horz" wrap="square" lIns="45709" tIns="22855" rIns="45709" bIns="22855" numCol="1" anchor="t" anchorCtr="0" compatLnSpc="1">
              <a:prstTxWarp prst="textNoShape">
                <a:avLst/>
              </a:prstTxWarp>
            </a:bodyPr>
            <a:lstStyle/>
            <a:p>
              <a:pPr defTabSz="1088639"/>
              <a:endParaRPr lang="en-US" sz="2150">
                <a:solidFill>
                  <a:prstClr val="white"/>
                </a:solidFill>
                <a:latin typeface="Calibri"/>
              </a:endParaRPr>
            </a:p>
          </p:txBody>
        </p:sp>
        <p:grpSp>
          <p:nvGrpSpPr>
            <p:cNvPr id="61" name="Group 30"/>
            <p:cNvGrpSpPr/>
            <p:nvPr/>
          </p:nvGrpSpPr>
          <p:grpSpPr>
            <a:xfrm>
              <a:off x="739068" y="1515168"/>
              <a:ext cx="8177919" cy="1052773"/>
              <a:chOff x="739068" y="1515168"/>
              <a:chExt cx="8177919" cy="1052773"/>
            </a:xfrm>
          </p:grpSpPr>
          <p:sp>
            <p:nvSpPr>
              <p:cNvPr id="63" name="Freeform 71"/>
              <p:cNvSpPr>
                <a:spLocks/>
              </p:cNvSpPr>
              <p:nvPr/>
            </p:nvSpPr>
            <p:spPr bwMode="auto">
              <a:xfrm>
                <a:off x="739068" y="2058030"/>
                <a:ext cx="6961968" cy="417465"/>
              </a:xfrm>
              <a:custGeom>
                <a:avLst/>
                <a:gdLst>
                  <a:gd name="T0" fmla="*/ 1849 w 1857"/>
                  <a:gd name="T1" fmla="*/ 72 h 111"/>
                  <a:gd name="T2" fmla="*/ 376 w 1857"/>
                  <a:gd name="T3" fmla="*/ 72 h 111"/>
                  <a:gd name="T4" fmla="*/ 360 w 1857"/>
                  <a:gd name="T5" fmla="*/ 52 h 111"/>
                  <a:gd name="T6" fmla="*/ 374 w 1857"/>
                  <a:gd name="T7" fmla="*/ 20 h 111"/>
                  <a:gd name="T8" fmla="*/ 366 w 1857"/>
                  <a:gd name="T9" fmla="*/ 0 h 111"/>
                  <a:gd name="T10" fmla="*/ 85 w 1857"/>
                  <a:gd name="T11" fmla="*/ 0 h 111"/>
                  <a:gd name="T12" fmla="*/ 53 w 1857"/>
                  <a:gd name="T13" fmla="*/ 20 h 111"/>
                  <a:gd name="T14" fmla="*/ 6 w 1857"/>
                  <a:gd name="T15" fmla="*/ 91 h 111"/>
                  <a:gd name="T16" fmla="*/ 15 w 1857"/>
                  <a:gd name="T17" fmla="*/ 111 h 111"/>
                  <a:gd name="T18" fmla="*/ 199 w 1857"/>
                  <a:gd name="T19" fmla="*/ 111 h 111"/>
                  <a:gd name="T20" fmla="*/ 296 w 1857"/>
                  <a:gd name="T21" fmla="*/ 111 h 111"/>
                  <a:gd name="T22" fmla="*/ 1849 w 1857"/>
                  <a:gd name="T23" fmla="*/ 111 h 111"/>
                  <a:gd name="T24" fmla="*/ 1857 w 1857"/>
                  <a:gd name="T25" fmla="*/ 103 h 111"/>
                  <a:gd name="T26" fmla="*/ 1857 w 1857"/>
                  <a:gd name="T27" fmla="*/ 81 h 111"/>
                  <a:gd name="T28" fmla="*/ 1849 w 1857"/>
                  <a:gd name="T29" fmla="*/ 72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1857" h="111">
                    <a:moveTo>
                      <a:pt x="1849" y="72"/>
                    </a:moveTo>
                    <a:cubicBezTo>
                      <a:pt x="1849" y="72"/>
                      <a:pt x="423" y="72"/>
                      <a:pt x="376" y="72"/>
                    </a:cubicBezTo>
                    <a:cubicBezTo>
                      <a:pt x="350" y="72"/>
                      <a:pt x="355" y="63"/>
                      <a:pt x="360" y="52"/>
                    </a:cubicBezTo>
                    <a:cubicBezTo>
                      <a:pt x="365" y="40"/>
                      <a:pt x="374" y="20"/>
                      <a:pt x="374" y="20"/>
                    </a:cubicBezTo>
                    <a:cubicBezTo>
                      <a:pt x="381" y="9"/>
                      <a:pt x="377" y="0"/>
                      <a:pt x="366" y="0"/>
                    </a:cubicBezTo>
                    <a:cubicBezTo>
                      <a:pt x="85" y="0"/>
                      <a:pt x="85" y="0"/>
                      <a:pt x="85" y="0"/>
                    </a:cubicBezTo>
                    <a:cubicBezTo>
                      <a:pt x="74" y="0"/>
                      <a:pt x="59" y="9"/>
                      <a:pt x="53" y="20"/>
                    </a:cubicBezTo>
                    <a:cubicBezTo>
                      <a:pt x="6" y="91"/>
                      <a:pt x="6" y="91"/>
                      <a:pt x="6" y="91"/>
                    </a:cubicBezTo>
                    <a:cubicBezTo>
                      <a:pt x="0" y="102"/>
                      <a:pt x="4" y="111"/>
                      <a:pt x="15" y="111"/>
                    </a:cubicBezTo>
                    <a:cubicBezTo>
                      <a:pt x="199" y="111"/>
                      <a:pt x="199" y="111"/>
                      <a:pt x="199" y="111"/>
                    </a:cubicBezTo>
                    <a:cubicBezTo>
                      <a:pt x="296" y="111"/>
                      <a:pt x="296" y="111"/>
                      <a:pt x="296" y="111"/>
                    </a:cubicBezTo>
                    <a:cubicBezTo>
                      <a:pt x="1849" y="111"/>
                      <a:pt x="1849" y="111"/>
                      <a:pt x="1849" y="111"/>
                    </a:cubicBezTo>
                    <a:cubicBezTo>
                      <a:pt x="1853" y="111"/>
                      <a:pt x="1857" y="107"/>
                      <a:pt x="1857" y="103"/>
                    </a:cubicBezTo>
                    <a:cubicBezTo>
                      <a:pt x="1857" y="81"/>
                      <a:pt x="1857" y="81"/>
                      <a:pt x="1857" y="81"/>
                    </a:cubicBezTo>
                    <a:cubicBezTo>
                      <a:pt x="1857" y="76"/>
                      <a:pt x="1853" y="72"/>
                      <a:pt x="1849" y="72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4" name="Oval 72"/>
              <p:cNvSpPr>
                <a:spLocks noChangeArrowheads="1"/>
              </p:cNvSpPr>
              <p:nvPr/>
            </p:nvSpPr>
            <p:spPr bwMode="auto">
              <a:xfrm>
                <a:off x="1372407" y="1515168"/>
                <a:ext cx="285717" cy="280956"/>
              </a:xfrm>
              <a:prstGeom prst="ellipse">
                <a:avLst/>
              </a:pr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5" name="Freeform 73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45 w 56"/>
                  <a:gd name="T3" fmla="*/ 10 h 51"/>
                  <a:gd name="T4" fmla="*/ 56 w 56"/>
                  <a:gd name="T5" fmla="*/ 12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7" y="0"/>
                      <a:pt x="45" y="10"/>
                    </a:cubicBezTo>
                    <a:cubicBezTo>
                      <a:pt x="51" y="12"/>
                      <a:pt x="52" y="12"/>
                      <a:pt x="56" y="12"/>
                    </a:cubicBezTo>
                    <a:cubicBezTo>
                      <a:pt x="55" y="30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6" name="Freeform 74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7" name="Freeform 75"/>
              <p:cNvSpPr>
                <a:spLocks/>
              </p:cNvSpPr>
              <p:nvPr/>
            </p:nvSpPr>
            <p:spPr bwMode="auto">
              <a:xfrm>
                <a:off x="1300977" y="1773901"/>
                <a:ext cx="209526" cy="190478"/>
              </a:xfrm>
              <a:custGeom>
                <a:avLst/>
                <a:gdLst>
                  <a:gd name="T0" fmla="*/ 0 w 56"/>
                  <a:gd name="T1" fmla="*/ 18 h 51"/>
                  <a:gd name="T2" fmla="*/ 39 w 56"/>
                  <a:gd name="T3" fmla="*/ 8 h 51"/>
                  <a:gd name="T4" fmla="*/ 56 w 56"/>
                  <a:gd name="T5" fmla="*/ 11 h 51"/>
                  <a:gd name="T6" fmla="*/ 56 w 56"/>
                  <a:gd name="T7" fmla="*/ 51 h 51"/>
                  <a:gd name="T8" fmla="*/ 0 w 56"/>
                  <a:gd name="T9" fmla="*/ 1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51">
                    <a:moveTo>
                      <a:pt x="0" y="18"/>
                    </a:moveTo>
                    <a:cubicBezTo>
                      <a:pt x="0" y="18"/>
                      <a:pt x="10" y="0"/>
                      <a:pt x="39" y="8"/>
                    </a:cubicBezTo>
                    <a:cubicBezTo>
                      <a:pt x="48" y="11"/>
                      <a:pt x="52" y="11"/>
                      <a:pt x="56" y="11"/>
                    </a:cubicBezTo>
                    <a:cubicBezTo>
                      <a:pt x="56" y="51"/>
                      <a:pt x="56" y="51"/>
                      <a:pt x="56" y="51"/>
                    </a:cubicBezTo>
                    <a:cubicBezTo>
                      <a:pt x="56" y="51"/>
                      <a:pt x="30" y="24"/>
                      <a:pt x="0" y="1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8" name="Freeform 76"/>
              <p:cNvSpPr>
                <a:spLocks/>
              </p:cNvSpPr>
              <p:nvPr/>
            </p:nvSpPr>
            <p:spPr bwMode="auto">
              <a:xfrm>
                <a:off x="1300977" y="1773901"/>
                <a:ext cx="415877" cy="190478"/>
              </a:xfrm>
              <a:custGeom>
                <a:avLst/>
                <a:gdLst>
                  <a:gd name="T0" fmla="*/ 72 w 111"/>
                  <a:gd name="T1" fmla="*/ 8 h 51"/>
                  <a:gd name="T2" fmla="*/ 56 w 111"/>
                  <a:gd name="T3" fmla="*/ 11 h 51"/>
                  <a:gd name="T4" fmla="*/ 39 w 111"/>
                  <a:gd name="T5" fmla="*/ 8 h 51"/>
                  <a:gd name="T6" fmla="*/ 0 w 111"/>
                  <a:gd name="T7" fmla="*/ 18 h 51"/>
                  <a:gd name="T8" fmla="*/ 56 w 111"/>
                  <a:gd name="T9" fmla="*/ 51 h 51"/>
                  <a:gd name="T10" fmla="*/ 111 w 111"/>
                  <a:gd name="T11" fmla="*/ 18 h 51"/>
                  <a:gd name="T12" fmla="*/ 72 w 111"/>
                  <a:gd name="T13" fmla="*/ 8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1" h="51">
                    <a:moveTo>
                      <a:pt x="72" y="8"/>
                    </a:moveTo>
                    <a:cubicBezTo>
                      <a:pt x="63" y="11"/>
                      <a:pt x="59" y="11"/>
                      <a:pt x="56" y="11"/>
                    </a:cubicBezTo>
                    <a:cubicBezTo>
                      <a:pt x="52" y="11"/>
                      <a:pt x="48" y="11"/>
                      <a:pt x="39" y="8"/>
                    </a:cubicBezTo>
                    <a:cubicBezTo>
                      <a:pt x="10" y="0"/>
                      <a:pt x="0" y="18"/>
                      <a:pt x="0" y="18"/>
                    </a:cubicBezTo>
                    <a:cubicBezTo>
                      <a:pt x="30" y="24"/>
                      <a:pt x="56" y="51"/>
                      <a:pt x="56" y="51"/>
                    </a:cubicBezTo>
                    <a:cubicBezTo>
                      <a:pt x="56" y="51"/>
                      <a:pt x="82" y="24"/>
                      <a:pt x="111" y="18"/>
                    </a:cubicBezTo>
                    <a:cubicBezTo>
                      <a:pt x="111" y="18"/>
                      <a:pt x="101" y="0"/>
                      <a:pt x="72" y="8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69" name="Freeform 77"/>
              <p:cNvSpPr>
                <a:spLocks/>
              </p:cNvSpPr>
              <p:nvPr/>
            </p:nvSpPr>
            <p:spPr bwMode="auto">
              <a:xfrm>
                <a:off x="1226374" y="1853267"/>
                <a:ext cx="566671" cy="176193"/>
              </a:xfrm>
              <a:custGeom>
                <a:avLst/>
                <a:gdLst>
                  <a:gd name="T0" fmla="*/ 142 w 151"/>
                  <a:gd name="T1" fmla="*/ 1 h 47"/>
                  <a:gd name="T2" fmla="*/ 76 w 151"/>
                  <a:gd name="T3" fmla="*/ 40 h 47"/>
                  <a:gd name="T4" fmla="*/ 10 w 151"/>
                  <a:gd name="T5" fmla="*/ 1 h 47"/>
                  <a:gd name="T6" fmla="*/ 0 w 151"/>
                  <a:gd name="T7" fmla="*/ 7 h 47"/>
                  <a:gd name="T8" fmla="*/ 72 w 151"/>
                  <a:gd name="T9" fmla="*/ 47 h 47"/>
                  <a:gd name="T10" fmla="*/ 76 w 151"/>
                  <a:gd name="T11" fmla="*/ 47 h 47"/>
                  <a:gd name="T12" fmla="*/ 79 w 151"/>
                  <a:gd name="T13" fmla="*/ 47 h 47"/>
                  <a:gd name="T14" fmla="*/ 151 w 151"/>
                  <a:gd name="T15" fmla="*/ 7 h 47"/>
                  <a:gd name="T16" fmla="*/ 142 w 151"/>
                  <a:gd name="T17" fmla="*/ 1 h 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51" h="47">
                    <a:moveTo>
                      <a:pt x="142" y="1"/>
                    </a:moveTo>
                    <a:cubicBezTo>
                      <a:pt x="116" y="7"/>
                      <a:pt x="76" y="40"/>
                      <a:pt x="76" y="40"/>
                    </a:cubicBezTo>
                    <a:cubicBezTo>
                      <a:pt x="76" y="40"/>
                      <a:pt x="36" y="7"/>
                      <a:pt x="10" y="1"/>
                    </a:cubicBezTo>
                    <a:cubicBezTo>
                      <a:pt x="3" y="0"/>
                      <a:pt x="0" y="6"/>
                      <a:pt x="0" y="7"/>
                    </a:cubicBezTo>
                    <a:cubicBezTo>
                      <a:pt x="8" y="11"/>
                      <a:pt x="18" y="4"/>
                      <a:pt x="72" y="47"/>
                    </a:cubicBezTo>
                    <a:cubicBezTo>
                      <a:pt x="73" y="47"/>
                      <a:pt x="76" y="47"/>
                      <a:pt x="76" y="47"/>
                    </a:cubicBezTo>
                    <a:cubicBezTo>
                      <a:pt x="76" y="47"/>
                      <a:pt x="77" y="47"/>
                      <a:pt x="79" y="47"/>
                    </a:cubicBezTo>
                    <a:cubicBezTo>
                      <a:pt x="132" y="4"/>
                      <a:pt x="143" y="11"/>
                      <a:pt x="151" y="7"/>
                    </a:cubicBezTo>
                    <a:cubicBezTo>
                      <a:pt x="151" y="6"/>
                      <a:pt x="148" y="0"/>
                      <a:pt x="142" y="1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0" name="Freeform 78"/>
              <p:cNvSpPr>
                <a:spLocks/>
              </p:cNvSpPr>
              <p:nvPr/>
            </p:nvSpPr>
            <p:spPr bwMode="auto">
              <a:xfrm>
                <a:off x="1515265" y="1908822"/>
                <a:ext cx="306352" cy="473020"/>
              </a:xfrm>
              <a:custGeom>
                <a:avLst/>
                <a:gdLst>
                  <a:gd name="T0" fmla="*/ 0 w 82"/>
                  <a:gd name="T1" fmla="*/ 40 h 126"/>
                  <a:gd name="T2" fmla="*/ 8 w 82"/>
                  <a:gd name="T3" fmla="*/ 40 h 126"/>
                  <a:gd name="T4" fmla="*/ 68 w 82"/>
                  <a:gd name="T5" fmla="*/ 0 h 126"/>
                  <a:gd name="T6" fmla="*/ 82 w 82"/>
                  <a:gd name="T7" fmla="*/ 0 h 126"/>
                  <a:gd name="T8" fmla="*/ 75 w 82"/>
                  <a:gd name="T9" fmla="*/ 89 h 126"/>
                  <a:gd name="T10" fmla="*/ 8 w 82"/>
                  <a:gd name="T11" fmla="*/ 126 h 126"/>
                  <a:gd name="T12" fmla="*/ 0 w 82"/>
                  <a:gd name="T13" fmla="*/ 126 h 126"/>
                  <a:gd name="T14" fmla="*/ 0 w 82"/>
                  <a:gd name="T15" fmla="*/ 40 h 126"/>
                  <a:gd name="T16" fmla="*/ 0 w 82"/>
                  <a:gd name="T17" fmla="*/ 4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82" h="126">
                    <a:moveTo>
                      <a:pt x="0" y="40"/>
                    </a:moveTo>
                    <a:cubicBezTo>
                      <a:pt x="8" y="40"/>
                      <a:pt x="8" y="40"/>
                      <a:pt x="8" y="40"/>
                    </a:cubicBezTo>
                    <a:cubicBezTo>
                      <a:pt x="8" y="40"/>
                      <a:pt x="37" y="9"/>
                      <a:pt x="68" y="0"/>
                    </a:cubicBezTo>
                    <a:cubicBezTo>
                      <a:pt x="71" y="0"/>
                      <a:pt x="82" y="0"/>
                      <a:pt x="82" y="0"/>
                    </a:cubicBezTo>
                    <a:cubicBezTo>
                      <a:pt x="82" y="0"/>
                      <a:pt x="75" y="71"/>
                      <a:pt x="75" y="89"/>
                    </a:cubicBezTo>
                    <a:cubicBezTo>
                      <a:pt x="68" y="89"/>
                      <a:pt x="40" y="90"/>
                      <a:pt x="8" y="126"/>
                    </a:cubicBezTo>
                    <a:cubicBezTo>
                      <a:pt x="0" y="126"/>
                      <a:pt x="0" y="126"/>
                      <a:pt x="0" y="126"/>
                    </a:cubicBezTo>
                    <a:cubicBezTo>
                      <a:pt x="0" y="40"/>
                      <a:pt x="0" y="40"/>
                      <a:pt x="0" y="40"/>
                    </a:cubicBezTo>
                    <a:cubicBezTo>
                      <a:pt x="0" y="40"/>
                      <a:pt x="0" y="40"/>
                      <a:pt x="0" y="4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1" name="Freeform 79"/>
              <p:cNvSpPr>
                <a:spLocks/>
              </p:cNvSpPr>
              <p:nvPr/>
            </p:nvSpPr>
            <p:spPr bwMode="auto">
              <a:xfrm>
                <a:off x="1204151" y="1908822"/>
                <a:ext cx="617466" cy="473020"/>
              </a:xfrm>
              <a:custGeom>
                <a:avLst/>
                <a:gdLst>
                  <a:gd name="T0" fmla="*/ 151 w 165"/>
                  <a:gd name="T1" fmla="*/ 0 h 126"/>
                  <a:gd name="T2" fmla="*/ 91 w 165"/>
                  <a:gd name="T3" fmla="*/ 40 h 126"/>
                  <a:gd name="T4" fmla="*/ 84 w 165"/>
                  <a:gd name="T5" fmla="*/ 40 h 126"/>
                  <a:gd name="T6" fmla="*/ 81 w 165"/>
                  <a:gd name="T7" fmla="*/ 40 h 126"/>
                  <a:gd name="T8" fmla="*/ 75 w 165"/>
                  <a:gd name="T9" fmla="*/ 40 h 126"/>
                  <a:gd name="T10" fmla="*/ 16 w 165"/>
                  <a:gd name="T11" fmla="*/ 0 h 126"/>
                  <a:gd name="T12" fmla="*/ 0 w 165"/>
                  <a:gd name="T13" fmla="*/ 0 h 126"/>
                  <a:gd name="T14" fmla="*/ 9 w 165"/>
                  <a:gd name="T15" fmla="*/ 89 h 126"/>
                  <a:gd name="T16" fmla="*/ 75 w 165"/>
                  <a:gd name="T17" fmla="*/ 126 h 126"/>
                  <a:gd name="T18" fmla="*/ 83 w 165"/>
                  <a:gd name="T19" fmla="*/ 126 h 126"/>
                  <a:gd name="T20" fmla="*/ 91 w 165"/>
                  <a:gd name="T21" fmla="*/ 126 h 126"/>
                  <a:gd name="T22" fmla="*/ 158 w 165"/>
                  <a:gd name="T23" fmla="*/ 89 h 126"/>
                  <a:gd name="T24" fmla="*/ 165 w 165"/>
                  <a:gd name="T25" fmla="*/ 0 h 126"/>
                  <a:gd name="T26" fmla="*/ 151 w 165"/>
                  <a:gd name="T27" fmla="*/ 0 h 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5" h="126">
                    <a:moveTo>
                      <a:pt x="151" y="0"/>
                    </a:moveTo>
                    <a:cubicBezTo>
                      <a:pt x="120" y="9"/>
                      <a:pt x="91" y="40"/>
                      <a:pt x="91" y="40"/>
                    </a:cubicBezTo>
                    <a:cubicBezTo>
                      <a:pt x="84" y="40"/>
                      <a:pt x="84" y="40"/>
                      <a:pt x="84" y="40"/>
                    </a:cubicBezTo>
                    <a:cubicBezTo>
                      <a:pt x="81" y="40"/>
                      <a:pt x="81" y="40"/>
                      <a:pt x="81" y="40"/>
                    </a:cubicBezTo>
                    <a:cubicBezTo>
                      <a:pt x="75" y="40"/>
                      <a:pt x="75" y="40"/>
                      <a:pt x="75" y="40"/>
                    </a:cubicBezTo>
                    <a:cubicBezTo>
                      <a:pt x="75" y="40"/>
                      <a:pt x="46" y="9"/>
                      <a:pt x="16" y="0"/>
                    </a:cubicBezTo>
                    <a:cubicBezTo>
                      <a:pt x="12" y="0"/>
                      <a:pt x="0" y="0"/>
                      <a:pt x="0" y="0"/>
                    </a:cubicBezTo>
                    <a:cubicBezTo>
                      <a:pt x="0" y="0"/>
                      <a:pt x="9" y="71"/>
                      <a:pt x="9" y="89"/>
                    </a:cubicBezTo>
                    <a:cubicBezTo>
                      <a:pt x="14" y="89"/>
                      <a:pt x="43" y="90"/>
                      <a:pt x="75" y="126"/>
                    </a:cubicBezTo>
                    <a:cubicBezTo>
                      <a:pt x="83" y="126"/>
                      <a:pt x="83" y="126"/>
                      <a:pt x="83" y="126"/>
                    </a:cubicBezTo>
                    <a:cubicBezTo>
                      <a:pt x="83" y="126"/>
                      <a:pt x="83" y="126"/>
                      <a:pt x="91" y="126"/>
                    </a:cubicBezTo>
                    <a:cubicBezTo>
                      <a:pt x="123" y="90"/>
                      <a:pt x="151" y="89"/>
                      <a:pt x="158" y="89"/>
                    </a:cubicBezTo>
                    <a:cubicBezTo>
                      <a:pt x="158" y="71"/>
                      <a:pt x="165" y="0"/>
                      <a:pt x="165" y="0"/>
                    </a:cubicBezTo>
                    <a:cubicBezTo>
                      <a:pt x="165" y="0"/>
                      <a:pt x="154" y="0"/>
                      <a:pt x="151" y="0"/>
                    </a:cubicBez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2" name="Freeform 80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  <a:gd name="T8" fmla="*/ 0 w 19"/>
                  <a:gd name="T9" fmla="*/ 204 h 204"/>
                  <a:gd name="T10" fmla="*/ 0 w 19"/>
                  <a:gd name="T11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lnTo>
                      <a:pt x="0" y="204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3" name="Freeform 81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  <a:gd name="T6" fmla="*/ 0 w 19"/>
                  <a:gd name="T7" fmla="*/ 204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  <a:lnTo>
                      <a:pt x="0" y="204"/>
                    </a:lnTo>
                    <a:close/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4" name="Freeform 82"/>
              <p:cNvSpPr>
                <a:spLocks/>
              </p:cNvSpPr>
              <p:nvPr/>
            </p:nvSpPr>
            <p:spPr bwMode="auto">
              <a:xfrm>
                <a:off x="1515265" y="2058030"/>
                <a:ext cx="30159" cy="323813"/>
              </a:xfrm>
              <a:custGeom>
                <a:avLst/>
                <a:gdLst>
                  <a:gd name="T0" fmla="*/ 0 w 19"/>
                  <a:gd name="T1" fmla="*/ 204 h 204"/>
                  <a:gd name="T2" fmla="*/ 0 w 19"/>
                  <a:gd name="T3" fmla="*/ 0 h 204"/>
                  <a:gd name="T4" fmla="*/ 19 w 19"/>
                  <a:gd name="T5" fmla="*/ 0 h 2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204">
                    <a:moveTo>
                      <a:pt x="0" y="204"/>
                    </a:moveTo>
                    <a:lnTo>
                      <a:pt x="0" y="0"/>
                    </a:lnTo>
                    <a:lnTo>
                      <a:pt x="19" y="0"/>
                    </a:lnTo>
                  </a:path>
                </a:pathLst>
              </a:custGeom>
              <a:ln/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vert="horz" wrap="square" lIns="45709" tIns="22855" rIns="45709" bIns="22855" numCol="1" anchor="t" anchorCtr="0" compatLnSpc="1">
                <a:prstTxWarp prst="textNoShape">
                  <a:avLst/>
                </a:prstTxWarp>
              </a:bodyPr>
              <a:lstStyle/>
              <a:p>
                <a:pPr defTabSz="1088639"/>
                <a:endParaRPr lang="en-US" sz="2150">
                  <a:solidFill>
                    <a:prstClr val="white"/>
                  </a:solidFill>
                  <a:latin typeface="Calibri"/>
                </a:endParaRPr>
              </a:p>
            </p:txBody>
          </p:sp>
          <p:sp>
            <p:nvSpPr>
              <p:cNvPr id="75" name="TextBox 43"/>
              <p:cNvSpPr txBox="1"/>
              <p:nvPr/>
            </p:nvSpPr>
            <p:spPr>
              <a:xfrm>
                <a:off x="2132731" y="1706055"/>
                <a:ext cx="6784256" cy="861886"/>
              </a:xfrm>
              <a:prstGeom prst="rect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pPr defTabSz="1088639"/>
                <a:r>
                  <a:rPr lang="en-US" sz="2200" b="1" dirty="0">
                    <a:ln>
                      <a:solidFill>
                        <a:srgbClr val="008000"/>
                      </a:solidFill>
                    </a:ln>
                    <a:solidFill>
                      <a:srgbClr val="008000"/>
                    </a:solidFill>
                    <a:latin typeface="Arial" panose="020B0604020202020204" pitchFamily="34" charset="0"/>
                    <a:ea typeface="Tahoma" panose="020B0604030504040204" pitchFamily="34" charset="0"/>
                    <a:cs typeface="Arial" panose="020B0604020202020204" pitchFamily="34" charset="0"/>
                  </a:rPr>
                  <a:t>BÀI TẬP TRẮC NGHIỆM</a:t>
                </a:r>
              </a:p>
            </p:txBody>
          </p:sp>
        </p:grpSp>
      </p:grpSp>
      <p:sp>
        <p:nvSpPr>
          <p:cNvPr id="57" name="Oval 56"/>
          <p:cNvSpPr/>
          <p:nvPr/>
        </p:nvSpPr>
        <p:spPr>
          <a:xfrm>
            <a:off x="6865207" y="2814561"/>
            <a:ext cx="472743" cy="564604"/>
          </a:xfrm>
          <a:prstGeom prst="ellips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8639"/>
            <a:r>
              <a:rPr lang="en-US" sz="2150" b="1" dirty="0">
                <a:ln w="22225">
                  <a:solidFill>
                    <a:srgbClr val="F3A447"/>
                  </a:solidFill>
                  <a:prstDash val="solid"/>
                </a:ln>
                <a:solidFill>
                  <a:srgbClr val="FF0000"/>
                </a:solidFill>
                <a:latin typeface="Calibri"/>
              </a:rPr>
              <a:t>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88469" y="4958035"/>
                <a:ext cx="982699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trong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mật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khẩu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không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chữ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cái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nào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cách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tạo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mật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khẩu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469" y="4958035"/>
                <a:ext cx="9826996" cy="830997"/>
              </a:xfrm>
              <a:prstGeom prst="rect">
                <a:avLst/>
              </a:prstGeom>
              <a:blipFill rotWithShape="0">
                <a:blip r:embed="rId8"/>
                <a:stretch>
                  <a:fillRect l="-931" t="-58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/>
          <p:cNvSpPr txBox="1"/>
          <p:nvPr/>
        </p:nvSpPr>
        <p:spPr>
          <a:xfrm>
            <a:off x="5190547" y="4039782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288469" y="3998849"/>
                <a:ext cx="9826996" cy="12319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mật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khẩu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tạo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10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chữ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đến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9)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26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chữ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cái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tiếng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Anh (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tổng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36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kí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thể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được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chọn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thì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36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cách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tạo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mật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khẩu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8469" y="3998849"/>
                <a:ext cx="9826996" cy="1231940"/>
              </a:xfrm>
              <a:prstGeom prst="rect">
                <a:avLst/>
              </a:prstGeom>
              <a:blipFill rotWithShape="0">
                <a:blip r:embed="rId9"/>
                <a:stretch>
                  <a:fillRect l="-931" t="-3960" r="-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1224419" y="5577028"/>
                <a:ext cx="982699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=&gt;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36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=1669616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cách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tạo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mật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khẩu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thỏa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mãn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yêu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cầu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đề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4419" y="5577028"/>
                <a:ext cx="9826996" cy="461665"/>
              </a:xfrm>
              <a:prstGeom prst="rect">
                <a:avLst/>
              </a:prstGeom>
              <a:blipFill>
                <a:blip r:embed="rId10"/>
                <a:stretch>
                  <a:fillRect l="-99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433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2" grpId="0"/>
      <p:bldP spid="53" grpId="0"/>
      <p:bldP spid="53" grpId="1"/>
      <p:bldP spid="54" grpId="0"/>
      <p:bldP spid="55" grpId="0"/>
      <p:bldP spid="57" grpId="0" animBg="1"/>
      <p:bldP spid="5" grpId="0"/>
      <p:bldP spid="52" grpId="0"/>
      <p:bldP spid="58" grpId="0"/>
      <p:bldP spid="78" grpId="0"/>
    </p:bldLst>
  </p:timing>
</p:sld>
</file>

<file path=ppt/theme/theme1.xml><?xml version="1.0" encoding="utf-8"?>
<a:theme xmlns:a="http://schemas.openxmlformats.org/drawingml/2006/main" name="1_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Giấy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1161</Words>
  <Application>Microsoft Office PowerPoint</Application>
  <PresentationFormat>Widescreen</PresentationFormat>
  <Paragraphs>158</Paragraphs>
  <Slides>11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5" baseType="lpstr">
      <vt:lpstr>MS Mincho</vt:lpstr>
      <vt:lpstr>.VnTime</vt:lpstr>
      <vt:lpstr>Arial</vt:lpstr>
      <vt:lpstr>AvantGarde</vt:lpstr>
      <vt:lpstr>AvantGarde-Demi</vt:lpstr>
      <vt:lpstr>Calibri</vt:lpstr>
      <vt:lpstr>Cambria Math</vt:lpstr>
      <vt:lpstr>Chu Van An</vt:lpstr>
      <vt:lpstr>Tahoma</vt:lpstr>
      <vt:lpstr>Times New Roman</vt:lpstr>
      <vt:lpstr>1_Office Theme</vt:lpstr>
      <vt:lpstr>Office Theme</vt:lpstr>
      <vt:lpstr>Equation</vt:lpstr>
      <vt:lpstr>Visio.Drawing.11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Phạm Thị Thanh Hoa (VSC-KGD-MB)</dc:creator>
  <cp:lastModifiedBy>LinhPC</cp:lastModifiedBy>
  <cp:revision>26</cp:revision>
  <dcterms:created xsi:type="dcterms:W3CDTF">2020-09-25T16:23:21Z</dcterms:created>
  <dcterms:modified xsi:type="dcterms:W3CDTF">2021-10-11T07:04:37Z</dcterms:modified>
</cp:coreProperties>
</file>